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07" r:id="rId3"/>
    <p:sldId id="305" r:id="rId4"/>
    <p:sldId id="312" r:id="rId5"/>
    <p:sldId id="309" r:id="rId6"/>
    <p:sldId id="310" r:id="rId7"/>
    <p:sldId id="311" r:id="rId8"/>
    <p:sldId id="308" r:id="rId9"/>
    <p:sldId id="306" r:id="rId10"/>
    <p:sldId id="295" r:id="rId11"/>
    <p:sldId id="262" r:id="rId12"/>
    <p:sldId id="267" r:id="rId13"/>
    <p:sldId id="274" r:id="rId14"/>
    <p:sldId id="304" r:id="rId15"/>
    <p:sldId id="313" r:id="rId16"/>
    <p:sldId id="272" r:id="rId17"/>
    <p:sldId id="297" r:id="rId18"/>
    <p:sldId id="265" r:id="rId19"/>
    <p:sldId id="298" r:id="rId20"/>
    <p:sldId id="276" r:id="rId21"/>
    <p:sldId id="301" r:id="rId22"/>
    <p:sldId id="299" r:id="rId23"/>
    <p:sldId id="302" r:id="rId24"/>
    <p:sldId id="277" r:id="rId25"/>
    <p:sldId id="291" r:id="rId26"/>
    <p:sldId id="271" r:id="rId27"/>
    <p:sldId id="294" r:id="rId28"/>
    <p:sldId id="314" r:id="rId29"/>
    <p:sldId id="300" r:id="rId30"/>
    <p:sldId id="284" r:id="rId31"/>
    <p:sldId id="315" r:id="rId32"/>
    <p:sldId id="285" r:id="rId33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ry Fairley" initials="GF" lastIdx="8" clrIdx="0">
    <p:extLst>
      <p:ext uri="{19B8F6BF-5375-455C-9EA6-DF929625EA0E}">
        <p15:presenceInfo xmlns:p15="http://schemas.microsoft.com/office/powerpoint/2012/main" userId="S-1-5-21-80640775-1203049266-2091147243-10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5283BE"/>
    <a:srgbClr val="FFDB69"/>
    <a:srgbClr val="4478B6"/>
    <a:srgbClr val="CCECFF"/>
    <a:srgbClr val="FFFFCC"/>
    <a:srgbClr val="4274B0"/>
    <a:srgbClr val="FFCE33"/>
    <a:srgbClr val="C6605E"/>
    <a:srgbClr val="618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5" autoAdjust="0"/>
    <p:restoredTop sz="94660"/>
  </p:normalViewPr>
  <p:slideViewPr>
    <p:cSldViewPr>
      <p:cViewPr varScale="1">
        <p:scale>
          <a:sx n="82" d="100"/>
          <a:sy n="82" d="100"/>
        </p:scale>
        <p:origin x="157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48"/>
      <c:depthPercent val="7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208536785241682E-2"/>
          <c:y val="0"/>
          <c:w val="0.70816867746060064"/>
          <c:h val="0.9947941788987366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C000"/>
            </a:solidFill>
          </c:spPr>
          <c:explosion val="11"/>
          <c:dPt>
            <c:idx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0-0A63-4812-B9BF-2C5EEB2F5010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0-3EFF-4B6A-B679-B90085A14157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3EFF-4B6A-B679-B90085A14157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2-3EFF-4B6A-B679-B90085A14157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3-3EFF-4B6A-B679-B90085A14157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4-3EFF-4B6A-B679-B90085A14157}"/>
              </c:ext>
            </c:extLst>
          </c:dPt>
          <c:cat>
            <c:strRef>
              <c:f>Sheet1!$A$2:$A$4</c:f>
              <c:strCache>
                <c:ptCount val="3"/>
                <c:pt idx="0">
                  <c:v>Government funding</c:v>
                </c:pt>
                <c:pt idx="1">
                  <c:v>Council Tax income</c:v>
                </c:pt>
                <c:pt idx="2">
                  <c:v>Shortfall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152.07300000000001</c:v>
                </c:pt>
                <c:pt idx="1">
                  <c:v>47.918999999999997</c:v>
                </c:pt>
                <c:pt idx="2" formatCode="0.000">
                  <c:v>9.3940000000000001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EFF-4B6A-B679-B90085A141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48"/>
      <c:depthPercent val="7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640687888364441E-2"/>
          <c:y val="0"/>
          <c:w val="0.70816867746060064"/>
          <c:h val="0.9947941788987366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C000"/>
            </a:solidFill>
          </c:spPr>
          <c:explosion val="21"/>
          <c:dPt>
            <c:idx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0-B006-4D1F-A023-315AE35E6B2B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0-3EFF-4B6A-B679-B90085A14157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3EFF-4B6A-B679-B90085A14157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2-3EFF-4B6A-B679-B90085A14157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3-3EFF-4B6A-B679-B90085A14157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4-3EFF-4B6A-B679-B90085A14157}"/>
              </c:ext>
            </c:extLst>
          </c:dPt>
          <c:dLbls>
            <c:dLbl>
              <c:idx val="0"/>
              <c:layout>
                <c:manualLayout>
                  <c:x val="-0.25240654949903529"/>
                  <c:y val="-0.33453613495337908"/>
                </c:manualLayout>
              </c:layout>
              <c:tx>
                <c:rich>
                  <a:bodyPr/>
                  <a:lstStyle/>
                  <a:p>
                    <a:pPr>
                      <a:defRPr sz="3200" b="1" baseline="0">
                        <a:solidFill>
                          <a:schemeClr val="bg1"/>
                        </a:solidFill>
                      </a:defRPr>
                    </a:pPr>
                    <a:r>
                      <a:rPr lang="en-US" sz="2800" baseline="0" dirty="0" smtClean="0">
                        <a:solidFill>
                          <a:schemeClr val="bg1"/>
                        </a:solidFill>
                      </a:rPr>
                      <a:t>£149.98m  </a:t>
                    </a:r>
                    <a:endParaRPr lang="en-US" sz="2800" baseline="0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186138658586163"/>
                      <c:h val="0.292690992990442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006-4D1F-A023-315AE35E6B2B}"/>
                </c:ext>
              </c:extLst>
            </c:dLbl>
            <c:dLbl>
              <c:idx val="1"/>
              <c:layout>
                <c:manualLayout>
                  <c:x val="0.10217845799366701"/>
                  <c:y val="0.1205008011262191"/>
                </c:manualLayout>
              </c:layout>
              <c:tx>
                <c:rich>
                  <a:bodyPr/>
                  <a:lstStyle/>
                  <a:p>
                    <a:pPr>
                      <a:defRPr sz="2800" b="1" baseline="0">
                        <a:solidFill>
                          <a:schemeClr val="bg1"/>
                        </a:solidFill>
                      </a:defRPr>
                    </a:pPr>
                    <a:r>
                      <a:rPr lang="en-US" sz="2400" baseline="0" dirty="0" smtClean="0">
                        <a:solidFill>
                          <a:schemeClr val="bg1"/>
                        </a:solidFill>
                      </a:rPr>
                      <a:t>£49.72m</a:t>
                    </a:r>
                    <a:endParaRPr lang="en-US" sz="2400" baseline="0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21707661297707"/>
                      <c:h val="0.292690992990442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EFF-4B6A-B679-B90085A14157}"/>
                </c:ext>
              </c:extLst>
            </c:dLbl>
            <c:dLbl>
              <c:idx val="2"/>
              <c:layout>
                <c:manualLayout>
                  <c:x val="-9.9768218671673917E-2"/>
                  <c:y val="3.452814028415447E-2"/>
                </c:manualLayout>
              </c:layout>
              <c:tx>
                <c:rich>
                  <a:bodyPr/>
                  <a:lstStyle/>
                  <a:p>
                    <a:endParaRPr lang="en-US" sz="28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FF-4B6A-B679-B90085A141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Government funding</c:v>
                </c:pt>
                <c:pt idx="1">
                  <c:v>Council Tax income</c:v>
                </c:pt>
                <c:pt idx="2">
                  <c:v>Shortfall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147.59800000000001</c:v>
                </c:pt>
                <c:pt idx="1">
                  <c:v>49.719000000000001</c:v>
                </c:pt>
                <c:pt idx="2">
                  <c:v>39.067999999999998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EFF-4B6A-B679-B90085A141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0.06061</cdr:x>
      <cdr:y>0.54545</cdr:y>
    </cdr:from>
    <cdr:to>
      <cdr:x>0.67447</cdr:x>
      <cdr:y>0.83636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432048" y="2160240"/>
          <a:ext cx="4376080" cy="11521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2800" b="1" dirty="0" smtClean="0">
              <a:solidFill>
                <a:schemeClr val="bg1"/>
              </a:solidFill>
            </a:rPr>
            <a:t>Scottish Government Funding</a:t>
          </a:r>
          <a:endParaRPr lang="en-US" sz="28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0.69697</cdr:x>
      <cdr:y>0.10936</cdr:y>
    </cdr:from>
    <cdr:to>
      <cdr:x>0.94949</cdr:x>
      <cdr:y>0.30936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4968552" y="433121"/>
          <a:ext cx="1800200" cy="7920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2400" b="1" dirty="0" smtClean="0"/>
            <a:t>Budget Gap</a:t>
          </a:r>
          <a:endParaRPr lang="en-US" sz="2400" b="1" dirty="0"/>
        </a:p>
      </cdr:txBody>
    </cdr:sp>
  </cdr:relSizeAnchor>
  <cdr:relSizeAnchor xmlns:cdr="http://schemas.openxmlformats.org/drawingml/2006/chartDrawing">
    <cdr:from>
      <cdr:x>0.61616</cdr:x>
      <cdr:y>0.15209</cdr:y>
    </cdr:from>
    <cdr:to>
      <cdr:x>0.69697</cdr:x>
      <cdr:y>0.16364</cdr:y>
    </cdr:to>
    <cdr:sp macro="" textlink="">
      <cdr:nvSpPr>
        <cdr:cNvPr id="6" name="Straight Arrow Connector 5"/>
        <cdr:cNvSpPr/>
      </cdr:nvSpPr>
      <cdr:spPr>
        <a:xfrm xmlns:a="http://schemas.openxmlformats.org/drawingml/2006/main" flipH="1" flipV="1">
          <a:off x="4392487" y="602352"/>
          <a:ext cx="576063" cy="45719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bg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0.28283</cdr:x>
      <cdr:y>0.04613</cdr:y>
    </cdr:from>
    <cdr:to>
      <cdr:x>0.42144</cdr:x>
      <cdr:y>0.17341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2016224" y="182680"/>
          <a:ext cx="988122" cy="5040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800" b="1" dirty="0" smtClean="0"/>
            <a:t> </a:t>
          </a:r>
          <a:r>
            <a:rPr lang="en-US" sz="3200" b="1" dirty="0" smtClean="0"/>
            <a:t>23%</a:t>
          </a:r>
          <a:endParaRPr lang="en-US" sz="3200" b="1" dirty="0"/>
        </a:p>
      </cdr:txBody>
    </cdr:sp>
  </cdr:relSizeAnchor>
  <cdr:relSizeAnchor xmlns:cdr="http://schemas.openxmlformats.org/drawingml/2006/chartDrawing">
    <cdr:from>
      <cdr:x>0.30303</cdr:x>
      <cdr:y>0.43636</cdr:y>
    </cdr:from>
    <cdr:to>
      <cdr:x>0.44165</cdr:x>
      <cdr:y>0.56363</cdr:y>
    </cdr:to>
    <cdr:sp macro="" textlink="">
      <cdr:nvSpPr>
        <cdr:cNvPr id="7" name="Rectangle 6"/>
        <cdr:cNvSpPr/>
      </cdr:nvSpPr>
      <cdr:spPr>
        <a:xfrm xmlns:a="http://schemas.openxmlformats.org/drawingml/2006/main">
          <a:off x="2160240" y="1728197"/>
          <a:ext cx="988193" cy="5040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r>
            <a:rPr lang="en-US" sz="1800" b="1" dirty="0" smtClean="0">
              <a:solidFill>
                <a:schemeClr val="bg1"/>
              </a:solidFill>
            </a:rPr>
            <a:t> </a:t>
          </a:r>
          <a:r>
            <a:rPr lang="en-US" sz="3200" b="1" dirty="0" smtClean="0">
              <a:solidFill>
                <a:schemeClr val="bg1"/>
              </a:solidFill>
            </a:rPr>
            <a:t>73%</a:t>
          </a:r>
          <a:endParaRPr lang="en-US" sz="3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0.47951</cdr:x>
      <cdr:y>0.1</cdr:y>
    </cdr:from>
    <cdr:to>
      <cdr:x>0.62802</cdr:x>
      <cdr:y>0.22727</cdr:y>
    </cdr:to>
    <cdr:sp macro="" textlink="">
      <cdr:nvSpPr>
        <cdr:cNvPr id="8" name="Rectangle 7"/>
        <cdr:cNvSpPr/>
      </cdr:nvSpPr>
      <cdr:spPr>
        <a:xfrm xmlns:a="http://schemas.openxmlformats.org/drawingml/2006/main">
          <a:off x="3487361" y="396049"/>
          <a:ext cx="1080099" cy="5040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r>
            <a:rPr lang="en-US" sz="2800" b="1" dirty="0" smtClean="0"/>
            <a:t> 4%</a:t>
          </a:r>
          <a:endParaRPr lang="en-US" sz="28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2"/>
          </a:xfrm>
          <a:prstGeom prst="rect">
            <a:avLst/>
          </a:prstGeom>
        </p:spPr>
        <p:txBody>
          <a:bodyPr vert="horz" lIns="92135" tIns="46067" rIns="92135" bIns="46067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412"/>
          </a:xfrm>
          <a:prstGeom prst="rect">
            <a:avLst/>
          </a:prstGeom>
        </p:spPr>
        <p:txBody>
          <a:bodyPr vert="horz" lIns="92135" tIns="46067" rIns="92135" bIns="46067" rtlCol="0"/>
          <a:lstStyle>
            <a:lvl1pPr algn="r">
              <a:defRPr sz="1200"/>
            </a:lvl1pPr>
          </a:lstStyle>
          <a:p>
            <a:fld id="{6B3F6BA4-25CF-4C9C-9D71-5E94F697B086}" type="datetimeFigureOut">
              <a:rPr lang="en-GB" smtClean="0"/>
              <a:pPr/>
              <a:t>19/12/2018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2135" tIns="46067" rIns="92135" bIns="46067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2135" tIns="46067" rIns="92135" bIns="46067" rtlCol="0" anchor="b"/>
          <a:lstStyle>
            <a:lvl1pPr algn="r">
              <a:defRPr sz="1200"/>
            </a:lvl1pPr>
          </a:lstStyle>
          <a:p>
            <a:fld id="{3F415654-D0FF-4377-B1D7-0E86C82681A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2"/>
          </a:xfrm>
          <a:prstGeom prst="rect">
            <a:avLst/>
          </a:prstGeom>
        </p:spPr>
        <p:txBody>
          <a:bodyPr vert="horz" lIns="92135" tIns="46067" rIns="92135" bIns="46067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2"/>
          </a:xfrm>
          <a:prstGeom prst="rect">
            <a:avLst/>
          </a:prstGeom>
        </p:spPr>
        <p:txBody>
          <a:bodyPr vert="horz" lIns="92135" tIns="46067" rIns="92135" bIns="46067" rtlCol="0"/>
          <a:lstStyle>
            <a:lvl1pPr algn="r">
              <a:defRPr sz="1200"/>
            </a:lvl1pPr>
          </a:lstStyle>
          <a:p>
            <a:fld id="{2D1B5CD4-5498-45BD-81B3-CB7657957023}" type="datetimeFigureOut">
              <a:rPr lang="en-GB" smtClean="0"/>
              <a:pPr/>
              <a:t>19/12/2018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35" tIns="46067" rIns="92135" bIns="46067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</p:spPr>
        <p:txBody>
          <a:bodyPr vert="horz" lIns="92135" tIns="46067" rIns="92135" bIns="4606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2135" tIns="46067" rIns="92135" bIns="46067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2135" tIns="46067" rIns="92135" bIns="46067" rtlCol="0" anchor="b"/>
          <a:lstStyle>
            <a:lvl1pPr algn="r">
              <a:defRPr sz="1200"/>
            </a:lvl1pPr>
          </a:lstStyle>
          <a:p>
            <a:fld id="{08334BB3-EF52-47EE-94F9-CBAFA3FA896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940152" y="6026564"/>
            <a:ext cx="2260702" cy="40011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Calibri Light" pitchFamily="34" charset="0"/>
                <a:ea typeface="Arial Unicode MS" pitchFamily="34" charset="-128"/>
                <a:cs typeface="Arial Unicode MS" pitchFamily="34" charset="-128"/>
              </a:rPr>
              <a:t>#Making</a:t>
            </a:r>
            <a:r>
              <a:rPr lang="en-GB" sz="2000" b="0" baseline="0" dirty="0" smtClean="0">
                <a:solidFill>
                  <a:schemeClr val="bg1"/>
                </a:solidFill>
                <a:latin typeface="Calibri Light" pitchFamily="34" charset="0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en-GB" sz="2000" b="1" baseline="0" dirty="0" smtClean="0">
                <a:solidFill>
                  <a:schemeClr val="bg1"/>
                </a:solidFill>
                <a:latin typeface="Calibri Light" pitchFamily="34" charset="0"/>
                <a:ea typeface="Arial Unicode MS" pitchFamily="34" charset="-128"/>
                <a:cs typeface="Arial Unicode MS" pitchFamily="34" charset="-128"/>
              </a:rPr>
              <a:t>Difference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13" name="Picture 12" descr="mid_logo4col_LS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15616" y="6013059"/>
            <a:ext cx="1389623" cy="413615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3952382" y="6026564"/>
            <a:ext cx="198777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2000" b="1" dirty="0" smtClean="0">
                <a:solidFill>
                  <a:srgbClr val="5283BE"/>
                </a:solidFill>
                <a:latin typeface="Calibri Light" pitchFamily="34" charset="0"/>
                <a:ea typeface="Arial Unicode MS" pitchFamily="34" charset="-128"/>
                <a:cs typeface="Arial Unicode MS" pitchFamily="34" charset="-128"/>
              </a:rPr>
              <a:t>Working</a:t>
            </a:r>
            <a:r>
              <a:rPr lang="en-GB" sz="2000" b="1" baseline="0" dirty="0" smtClean="0">
                <a:solidFill>
                  <a:srgbClr val="5283BE"/>
                </a:solidFill>
                <a:latin typeface="Calibri Light" pitchFamily="34" charset="0"/>
                <a:ea typeface="Arial Unicode MS" pitchFamily="34" charset="-128"/>
                <a:cs typeface="Arial Unicode MS" pitchFamily="34" charset="-128"/>
              </a:rPr>
              <a:t> together</a:t>
            </a:r>
            <a:endParaRPr lang="en-GB" sz="2000" b="1" dirty="0">
              <a:solidFill>
                <a:srgbClr val="5283B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68EC-725E-40D4-BA76-402264D4090C}" type="datetimeFigureOut">
              <a:rPr lang="en-GB" smtClean="0"/>
              <a:pPr/>
              <a:t>19/12/2018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5DE8-60DB-41EB-A785-270C956471D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68EC-725E-40D4-BA76-402264D4090C}" type="datetimeFigureOut">
              <a:rPr lang="en-GB" smtClean="0"/>
              <a:pPr/>
              <a:t>19/12/2018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5DE8-60DB-41EB-A785-270C956471D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68EC-725E-40D4-BA76-402264D4090C}" type="datetimeFigureOut">
              <a:rPr lang="en-GB" smtClean="0"/>
              <a:pPr/>
              <a:t>19/12/2018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5DE8-60DB-41EB-A785-270C956471D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68EC-725E-40D4-BA76-402264D4090C}" type="datetimeFigureOut">
              <a:rPr lang="en-GB" smtClean="0"/>
              <a:pPr/>
              <a:t>19/12/2018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5DE8-60DB-41EB-A785-270C956471D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68EC-725E-40D4-BA76-402264D4090C}" type="datetimeFigureOut">
              <a:rPr lang="en-GB" smtClean="0"/>
              <a:pPr/>
              <a:t>19/12/2018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5DE8-60DB-41EB-A785-270C956471D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68EC-725E-40D4-BA76-402264D4090C}" type="datetimeFigureOut">
              <a:rPr lang="en-GB" smtClean="0"/>
              <a:pPr/>
              <a:t>19/12/2018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5DE8-60DB-41EB-A785-270C956471D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68EC-725E-40D4-BA76-402264D4090C}" type="datetimeFigureOut">
              <a:rPr lang="en-GB" smtClean="0"/>
              <a:pPr/>
              <a:t>19/12/2018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5DE8-60DB-41EB-A785-270C956471D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68EC-725E-40D4-BA76-402264D4090C}" type="datetimeFigureOut">
              <a:rPr lang="en-GB" smtClean="0"/>
              <a:pPr/>
              <a:t>19/12/2018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5DE8-60DB-41EB-A785-270C956471D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68EC-725E-40D4-BA76-402264D4090C}" type="datetimeFigureOut">
              <a:rPr lang="en-GB" smtClean="0"/>
              <a:pPr/>
              <a:t>19/12/2018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5DE8-60DB-41EB-A785-270C956471D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68EC-725E-40D4-BA76-402264D4090C}" type="datetimeFigureOut">
              <a:rPr lang="en-GB" smtClean="0"/>
              <a:pPr/>
              <a:t>19/12/2018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5DE8-60DB-41EB-A785-270C956471D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268EC-725E-40D4-BA76-402264D4090C}" type="datetimeFigureOut">
              <a:rPr lang="en-GB" smtClean="0"/>
              <a:pPr/>
              <a:t>19/12/2018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15DE8-60DB-41EB-A785-270C956471D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.jpe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.jpeg"/><Relationship Id="rId2" Type="http://schemas.openxmlformats.org/officeDocument/2006/relationships/hyperlink" Target="http://www.google.co.uk/url?sa=i&amp;rct=j&amp;q=&amp;esrc=s&amp;source=images&amp;cd=&amp;cad=rja&amp;uact=8&amp;ved=0ahUKEwjnudChk8PWAhWEzxQKHZ5jBYYQjRwIBw&amp;url=http://www.clipartpanda.com/categories/stop-sign-clip-art-microsoft&amp;psig=AFQjCNFTxIU-vfBAFfGxzQ36t74KW9PmJA&amp;ust=150652553649284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0ahUKEwjGtdq6m9nWAhUFWhoKHWy2A1IQjRwIBw&amp;url=https://www.iconfinder.com/icons/317723/social_social_media_tweet_twitter_icon&amp;psig=AOvVaw12-DH84ETl7trF_RqEUw4E&amp;ust=1507283310292285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" descr="C:\Users\russeld2\AppData\Local\Microsoft\Windows\Temporary Internet Files\Content.Word\Children's serv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283" y="728694"/>
            <a:ext cx="256100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7" descr="C:\Users\russeld2\AppData\Local\Microsoft\Windows\Temporary Internet Files\Content.Word\educ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8787" y="728694"/>
            <a:ext cx="2511174" cy="244160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7" descr="C:\Users\russeld2\AppData\Local\Microsoft\Windows\Temporary Internet Files\Content.Word\Health &amp; soc ca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3285" y="776512"/>
            <a:ext cx="2532946" cy="243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2" descr="C:\Users\russeld2\AppData\Local\Microsoft\Windows\Temporary Internet Files\Content.Word\Roads main &amp; street ligh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3285" y="3379693"/>
            <a:ext cx="2465502" cy="2389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8" descr="C:\Users\russeld2\AppData\Local\Microsoft\Windows\Temporary Internet Files\Content.Word\Sport &amp; Leisur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9676" y="3360106"/>
            <a:ext cx="2525701" cy="242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796136" y="3363350"/>
            <a:ext cx="2474644" cy="2382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539552" y="548680"/>
            <a:ext cx="7992888" cy="576064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92075" lvl="0" algn="ctr">
              <a:spcBef>
                <a:spcPct val="20000"/>
              </a:spcBef>
            </a:pPr>
            <a:r>
              <a:rPr kumimoji="0" lang="en-GB" sz="44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Most of the council’s money comes from </a:t>
            </a:r>
            <a:r>
              <a:rPr lang="en-GB" sz="4400" b="1" dirty="0" smtClean="0">
                <a:solidFill>
                  <a:schemeClr val="bg1"/>
                </a:solidFill>
                <a:cs typeface="Arial" pitchFamily="34" charset="0"/>
              </a:rPr>
              <a:t>government funding</a:t>
            </a:r>
          </a:p>
          <a:p>
            <a:pPr marL="92075" lvl="0">
              <a:spcBef>
                <a:spcPct val="20000"/>
              </a:spcBef>
            </a:pPr>
            <a:endParaRPr kumimoji="0" lang="en-GB" sz="3600" b="1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92075" lvl="0">
              <a:spcBef>
                <a:spcPct val="20000"/>
              </a:spcBef>
            </a:pPr>
            <a:endParaRPr lang="en-GB" sz="36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marL="92075" lvl="0">
              <a:spcBef>
                <a:spcPct val="20000"/>
              </a:spcBef>
            </a:pPr>
            <a:endParaRPr kumimoji="0" lang="en-GB" sz="3600" b="1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92075" lvl="0">
              <a:spcBef>
                <a:spcPct val="20000"/>
              </a:spcBef>
            </a:pPr>
            <a:endParaRPr lang="en-GB" sz="36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marL="92075" lvl="0">
              <a:spcBef>
                <a:spcPct val="20000"/>
              </a:spcBef>
            </a:pPr>
            <a:endParaRPr kumimoji="0" lang="en-GB" sz="3600" b="1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92075" lvl="0" algn="r">
              <a:spcBef>
                <a:spcPct val="20000"/>
              </a:spcBef>
            </a:pPr>
            <a:endParaRPr kumimoji="0" lang="en-GB" sz="2400" b="1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92075" lvl="0" algn="r">
              <a:spcBef>
                <a:spcPct val="20000"/>
              </a:spcBef>
            </a:pPr>
            <a:r>
              <a:rPr kumimoji="0" lang="en-GB" sz="24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2019/20 (estimated)</a:t>
            </a:r>
          </a:p>
          <a:p>
            <a:pPr marL="92075" lvl="0">
              <a:spcBef>
                <a:spcPct val="20000"/>
              </a:spcBef>
            </a:pPr>
            <a:endParaRPr lang="en-GB" sz="8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92075" lvl="0">
              <a:spcBef>
                <a:spcPct val="20000"/>
              </a:spcBef>
            </a:pPr>
            <a:endParaRPr kumimoji="0" lang="en-GB" sz="36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92075" lvl="0">
              <a:spcBef>
                <a:spcPct val="20000"/>
              </a:spcBef>
            </a:pPr>
            <a:endParaRPr lang="en-GB" sz="36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92075" lvl="0">
              <a:spcBef>
                <a:spcPct val="20000"/>
              </a:spcBef>
            </a:pPr>
            <a:endParaRPr kumimoji="0" lang="en-GB" sz="36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92075" lvl="0">
              <a:spcBef>
                <a:spcPct val="20000"/>
              </a:spcBef>
            </a:pPr>
            <a:endParaRPr lang="en-GB" sz="36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92075" lvl="0">
              <a:spcBef>
                <a:spcPct val="20000"/>
              </a:spcBef>
            </a:pPr>
            <a:endParaRPr kumimoji="0" lang="en-GB" sz="36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92075" lvl="0" algn="r">
              <a:spcBef>
                <a:spcPct val="20000"/>
              </a:spcBef>
            </a:pPr>
            <a:endParaRPr lang="en-GB" sz="36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92075" lvl="0">
              <a:spcBef>
                <a:spcPct val="20000"/>
              </a:spcBef>
            </a:pPr>
            <a:r>
              <a:rPr lang="en-GB" sz="3600" dirty="0" smtClean="0">
                <a:solidFill>
                  <a:schemeClr val="bg1"/>
                </a:solidFill>
                <a:cs typeface="Arial" pitchFamily="34" charset="0"/>
              </a:rPr>
              <a:t>                           </a:t>
            </a:r>
            <a:endParaRPr kumimoji="0" lang="en-GB" sz="36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108697394"/>
              </p:ext>
            </p:extLst>
          </p:nvPr>
        </p:nvGraphicFramePr>
        <p:xfrm>
          <a:off x="1835696" y="2132856"/>
          <a:ext cx="712879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3203848" y="2708920"/>
            <a:ext cx="208823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/>
              <a:t>Council Tax</a:t>
            </a:r>
            <a:endParaRPr lang="en-US" sz="2400" b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395536" y="5805264"/>
            <a:ext cx="842493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260648"/>
            <a:ext cx="7776864" cy="280831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en-GB" sz="8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531813" indent="-358775" algn="l"/>
            <a:r>
              <a:rPr lang="en-GB" sz="3600" b="1" dirty="0" smtClean="0">
                <a:solidFill>
                  <a:schemeClr val="bg1"/>
                </a:solidFill>
                <a:cs typeface="Arial" pitchFamily="34" charset="0"/>
              </a:rPr>
              <a:t>... but this is likely </a:t>
            </a:r>
          </a:p>
          <a:p>
            <a:pPr marL="531813" indent="-358775" algn="l"/>
            <a:r>
              <a:rPr lang="en-GB" sz="3600" b="1" dirty="0" smtClean="0">
                <a:solidFill>
                  <a:schemeClr val="bg1"/>
                </a:solidFill>
                <a:cs typeface="Arial" pitchFamily="34" charset="0"/>
              </a:rPr>
              <a:t>to be </a:t>
            </a:r>
            <a:r>
              <a:rPr lang="en-GB" sz="3600" b="1" dirty="0" smtClean="0">
                <a:solidFill>
                  <a:srgbClr val="FFFF00"/>
                </a:solidFill>
                <a:cs typeface="Arial" pitchFamily="34" charset="0"/>
              </a:rPr>
              <a:t>much less</a:t>
            </a:r>
          </a:p>
          <a:p>
            <a:pPr marL="531813" indent="-358775" algn="l"/>
            <a:r>
              <a:rPr lang="en-GB" sz="3600" b="1" dirty="0" smtClean="0">
                <a:solidFill>
                  <a:schemeClr val="bg1"/>
                </a:solidFill>
                <a:cs typeface="Arial" pitchFamily="34" charset="0"/>
              </a:rPr>
              <a:t>in future years </a:t>
            </a:r>
          </a:p>
          <a:p>
            <a:pPr marL="531813" indent="-531813" algn="l"/>
            <a:endParaRPr lang="en-GB" sz="36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algn="l"/>
            <a:endParaRPr lang="en-GB" sz="1000" dirty="0" smtClean="0">
              <a:solidFill>
                <a:schemeClr val="tx2"/>
              </a:solidFill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154013"/>
              </p:ext>
            </p:extLst>
          </p:nvPr>
        </p:nvGraphicFramePr>
        <p:xfrm>
          <a:off x="4932040" y="404664"/>
          <a:ext cx="2736304" cy="1918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40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 </a:t>
                      </a: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GB" sz="2000" b="1" dirty="0" smtClean="0">
                          <a:solidFill>
                            <a:srgbClr val="FFFF00"/>
                          </a:solidFill>
                        </a:rPr>
                        <a:t>£</a:t>
                      </a:r>
                      <a:endParaRPr lang="en-GB" sz="2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7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7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 </a:t>
                      </a:r>
                      <a:endParaRPr lang="en-GB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6" name="Straight Arrow Connector 15"/>
          <p:cNvCxnSpPr/>
          <p:nvPr/>
        </p:nvCxnSpPr>
        <p:spPr>
          <a:xfrm>
            <a:off x="7020272" y="1700808"/>
            <a:ext cx="504056" cy="576064"/>
          </a:xfrm>
          <a:prstGeom prst="straightConnector1">
            <a:avLst/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5724128" y="1124744"/>
            <a:ext cx="576064" cy="216024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5076056" y="476672"/>
            <a:ext cx="576064" cy="576064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6372200" y="1340768"/>
            <a:ext cx="648072" cy="36004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17" descr="C:\Users\russeld2\AppData\Local\Microsoft\Windows\Temporary Internet Files\Content.Word\educ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25144"/>
            <a:ext cx="1440160" cy="136263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755576" y="3065284"/>
            <a:ext cx="777686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algn="ctr"/>
            <a:endParaRPr lang="en-GB" sz="1200" b="1" dirty="0" smtClean="0">
              <a:solidFill>
                <a:srgbClr val="4274B0"/>
              </a:solidFill>
              <a:cs typeface="Arial" pitchFamily="34" charset="0"/>
            </a:endParaRPr>
          </a:p>
          <a:p>
            <a:pPr marL="173038" algn="ctr"/>
            <a:r>
              <a:rPr lang="en-GB" sz="4000" b="1" dirty="0" smtClean="0">
                <a:solidFill>
                  <a:srgbClr val="4274B0"/>
                </a:solidFill>
                <a:cs typeface="Arial" pitchFamily="34" charset="0"/>
              </a:rPr>
              <a:t>Greater demand for services also means that costs will go up...</a:t>
            </a:r>
          </a:p>
          <a:p>
            <a:pPr marL="173038"/>
            <a:endParaRPr lang="en-GB" sz="3600" b="1" dirty="0" smtClean="0">
              <a:solidFill>
                <a:srgbClr val="4274B0"/>
              </a:solidFill>
              <a:cs typeface="Arial" pitchFamily="34" charset="0"/>
            </a:endParaRPr>
          </a:p>
          <a:p>
            <a:pPr marL="173038"/>
            <a:endParaRPr lang="en-GB" b="1" dirty="0" smtClean="0">
              <a:solidFill>
                <a:schemeClr val="bg1"/>
              </a:solidFill>
              <a:cs typeface="Arial" pitchFamily="34" charset="0"/>
            </a:endParaRPr>
          </a:p>
          <a:p>
            <a:pPr marL="173038"/>
            <a:endParaRPr lang="en-GB" b="1" dirty="0" smtClean="0">
              <a:solidFill>
                <a:schemeClr val="bg1"/>
              </a:solidFill>
              <a:cs typeface="Arial" pitchFamily="34" charset="0"/>
            </a:endParaRPr>
          </a:p>
          <a:p>
            <a:pPr marL="173038"/>
            <a:endParaRPr lang="en-GB" dirty="0" smtClean="0">
              <a:solidFill>
                <a:schemeClr val="bg1"/>
              </a:solidFill>
              <a:cs typeface="Arial" pitchFamily="34" charset="0"/>
            </a:endParaRPr>
          </a:p>
          <a:p>
            <a:pPr marL="173038"/>
            <a:endParaRPr lang="en-GB" b="1" dirty="0" smtClean="0">
              <a:solidFill>
                <a:schemeClr val="bg1"/>
              </a:solidFill>
              <a:cs typeface="Arial" pitchFamily="34" charset="0"/>
            </a:endParaRPr>
          </a:p>
          <a:p>
            <a:pPr marL="173038"/>
            <a:endParaRPr lang="en-GB" b="1" dirty="0" smtClean="0">
              <a:solidFill>
                <a:schemeClr val="bg1"/>
              </a:solidFill>
              <a:cs typeface="Arial" pitchFamily="34" charset="0"/>
            </a:endParaRPr>
          </a:p>
          <a:p>
            <a:pPr marL="173038"/>
            <a:endParaRPr lang="en-GB" b="1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027" name="Picture 7" descr="C:\Users\russeld2\AppData\Local\Microsoft\Windows\Temporary Internet Files\Content.Word\Health &amp; soc ca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725144"/>
            <a:ext cx="1440160" cy="138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20" descr="C:\Users\russeld2\AppData\Local\Microsoft\Windows\Temporary Internet Files\Content.Word\Children's servic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725144"/>
            <a:ext cx="1440160" cy="137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32" descr="C:\Users\russeld2\AppData\Local\Microsoft\Windows\Temporary Internet Files\Content.Word\Roads main &amp; street ligh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4725144"/>
            <a:ext cx="1440160" cy="139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38" descr="C:\Users\russeld2\AppData\Local\Microsoft\Windows\Temporary Internet Files\Content.Word\Sport &amp; Leisur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4725144"/>
            <a:ext cx="1440160" cy="138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4932040" y="2348880"/>
            <a:ext cx="2736304" cy="504056"/>
          </a:xfrm>
          <a:prstGeom prst="rect">
            <a:avLst/>
          </a:prstGeom>
          <a:solidFill>
            <a:srgbClr val="4274B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FFFF00"/>
                </a:solidFill>
              </a:rPr>
              <a:t>Government Funding</a:t>
            </a:r>
            <a:endParaRPr lang="en-GB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11560" y="548680"/>
            <a:ext cx="7848872" cy="20882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tabLst>
                <a:tab pos="7177088" algn="l"/>
              </a:tabLst>
            </a:pPr>
            <a:endParaRPr lang="en-GB" sz="1200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r>
              <a:rPr lang="en-GB" sz="5400" b="1" dirty="0" smtClean="0">
                <a:solidFill>
                  <a:schemeClr val="bg1"/>
                </a:solidFill>
              </a:rPr>
              <a:t>Why is the demand for services growing?</a:t>
            </a:r>
            <a:endParaRPr lang="en-GB" sz="5400" b="1" dirty="0" smtClean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3140968"/>
            <a:ext cx="8136904" cy="3338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poundSigns 2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5616" y="2780928"/>
            <a:ext cx="6984776" cy="37515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395536" y="5903406"/>
            <a:ext cx="8352928" cy="819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731" y="433182"/>
            <a:ext cx="7020780" cy="584976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173038" algn="l"/>
            <a:r>
              <a:rPr lang="en-GB" dirty="0" smtClean="0">
                <a:solidFill>
                  <a:schemeClr val="bg1"/>
                </a:solidFill>
                <a:cs typeface="Arial" pitchFamily="34" charset="0"/>
              </a:rPr>
              <a:t>Our population is </a:t>
            </a:r>
            <a:r>
              <a:rPr lang="en-GB" b="1" dirty="0" smtClean="0">
                <a:solidFill>
                  <a:srgbClr val="FFFF00"/>
                </a:solidFill>
                <a:cs typeface="Arial" pitchFamily="34" charset="0"/>
              </a:rPr>
              <a:t>90,090</a:t>
            </a:r>
            <a:r>
              <a:rPr lang="en-GB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GB" dirty="0" smtClean="0">
                <a:solidFill>
                  <a:schemeClr val="bg1"/>
                </a:solidFill>
                <a:cs typeface="Arial" pitchFamily="34" charset="0"/>
              </a:rPr>
              <a:t>and growing fast. By 2026 it will be </a:t>
            </a:r>
            <a:r>
              <a:rPr lang="en-GB" b="1" dirty="0" smtClean="0">
                <a:solidFill>
                  <a:srgbClr val="FFFF00"/>
                </a:solidFill>
                <a:cs typeface="Arial" pitchFamily="34" charset="0"/>
              </a:rPr>
              <a:t>100,410  </a:t>
            </a:r>
          </a:p>
          <a:p>
            <a:pPr marL="173038" algn="l"/>
            <a:endParaRPr lang="en-GB" sz="1200" b="1" dirty="0" smtClean="0">
              <a:solidFill>
                <a:srgbClr val="FFFF00"/>
              </a:solidFill>
              <a:cs typeface="Arial" pitchFamily="34" charset="0"/>
            </a:endParaRPr>
          </a:p>
          <a:p>
            <a:pPr marL="173038" algn="l"/>
            <a:endParaRPr lang="en-GB" sz="10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marL="173038" algn="l"/>
            <a:r>
              <a:rPr lang="en-GB" dirty="0" smtClean="0">
                <a:solidFill>
                  <a:schemeClr val="bg1"/>
                </a:solidFill>
                <a:cs typeface="Arial" pitchFamily="34" charset="0"/>
              </a:rPr>
              <a:t>The number of school places will go up from </a:t>
            </a:r>
            <a:r>
              <a:rPr lang="en-GB" b="1" dirty="0" smtClean="0">
                <a:solidFill>
                  <a:srgbClr val="FFFF00"/>
                </a:solidFill>
                <a:cs typeface="Arial" pitchFamily="34" charset="0"/>
              </a:rPr>
              <a:t>12,528</a:t>
            </a:r>
            <a:r>
              <a:rPr lang="en-GB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GB" smtClean="0">
                <a:solidFill>
                  <a:schemeClr val="bg1"/>
                </a:solidFill>
                <a:cs typeface="Arial" pitchFamily="34" charset="0"/>
              </a:rPr>
              <a:t>to</a:t>
            </a:r>
            <a:r>
              <a:rPr lang="en-GB" b="1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GB" b="1" smtClean="0">
                <a:solidFill>
                  <a:srgbClr val="FFFF00"/>
                </a:solidFill>
                <a:cs typeface="Arial" pitchFamily="34" charset="0"/>
              </a:rPr>
              <a:t>15,814</a:t>
            </a:r>
            <a:r>
              <a:rPr lang="en-GB" b="1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GB" smtClean="0">
                <a:solidFill>
                  <a:schemeClr val="bg1"/>
                </a:solidFill>
                <a:cs typeface="Arial" pitchFamily="34" charset="0"/>
              </a:rPr>
              <a:t>by 2026</a:t>
            </a:r>
            <a:endParaRPr lang="en-GB" dirty="0" smtClean="0">
              <a:solidFill>
                <a:schemeClr val="bg1"/>
              </a:solidFill>
              <a:cs typeface="Arial" pitchFamily="34" charset="0"/>
            </a:endParaRPr>
          </a:p>
          <a:p>
            <a:pPr marL="173038" algn="l"/>
            <a:endParaRPr lang="en-GB" sz="12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173038" algn="l"/>
            <a:endParaRPr lang="en-GB" sz="8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marL="173038" algn="l"/>
            <a:r>
              <a:rPr lang="en-GB" dirty="0" smtClean="0">
                <a:solidFill>
                  <a:schemeClr val="bg1"/>
                </a:solidFill>
                <a:cs typeface="Arial" pitchFamily="34" charset="0"/>
              </a:rPr>
              <a:t>The number of people aged 65 or over is </a:t>
            </a:r>
            <a:r>
              <a:rPr lang="en-GB" b="1" dirty="0" smtClean="0">
                <a:solidFill>
                  <a:srgbClr val="FFFF00"/>
                </a:solidFill>
                <a:cs typeface="Arial" pitchFamily="34" charset="0"/>
              </a:rPr>
              <a:t>16,392</a:t>
            </a:r>
            <a:r>
              <a:rPr lang="en-GB" dirty="0" smtClean="0">
                <a:solidFill>
                  <a:schemeClr val="bg1"/>
                </a:solidFill>
                <a:cs typeface="Arial" pitchFamily="34" charset="0"/>
              </a:rPr>
              <a:t>.  By 2026, this will be </a:t>
            </a:r>
            <a:r>
              <a:rPr lang="en-GB" b="1" dirty="0" smtClean="0">
                <a:solidFill>
                  <a:srgbClr val="FFFF00"/>
                </a:solidFill>
                <a:cs typeface="Arial" pitchFamily="34" charset="0"/>
              </a:rPr>
              <a:t>20,236</a:t>
            </a:r>
          </a:p>
          <a:p>
            <a:pPr marL="173038" algn="l"/>
            <a:endParaRPr lang="en-GB" sz="12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173038" algn="l"/>
            <a:endParaRPr lang="en-GB" sz="8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173038" algn="l"/>
            <a:r>
              <a:rPr lang="en-GB" dirty="0" smtClean="0">
                <a:solidFill>
                  <a:schemeClr val="bg1"/>
                </a:solidFill>
                <a:cs typeface="Arial" pitchFamily="34" charset="0"/>
              </a:rPr>
              <a:t>The number over 75 will rise from </a:t>
            </a:r>
            <a:r>
              <a:rPr lang="en-GB" b="1" dirty="0" smtClean="0">
                <a:solidFill>
                  <a:srgbClr val="FFFF00"/>
                </a:solidFill>
                <a:cs typeface="Arial" pitchFamily="34" charset="0"/>
              </a:rPr>
              <a:t>6,804</a:t>
            </a:r>
            <a:r>
              <a:rPr lang="en-GB" dirty="0" smtClean="0">
                <a:solidFill>
                  <a:schemeClr val="bg1"/>
                </a:solidFill>
                <a:cs typeface="Arial" pitchFamily="34" charset="0"/>
              </a:rPr>
              <a:t> to </a:t>
            </a:r>
            <a:r>
              <a:rPr lang="en-GB" b="1" dirty="0" smtClean="0">
                <a:solidFill>
                  <a:srgbClr val="FFFF00"/>
                </a:solidFill>
                <a:cs typeface="Arial" pitchFamily="34" charset="0"/>
              </a:rPr>
              <a:t>9,565 </a:t>
            </a:r>
            <a:r>
              <a:rPr lang="en-GB" dirty="0" smtClean="0">
                <a:solidFill>
                  <a:schemeClr val="bg1"/>
                </a:solidFill>
                <a:cs typeface="Arial" pitchFamily="34" charset="0"/>
              </a:rPr>
              <a:t>by 2026 - an increase of 40%</a:t>
            </a:r>
          </a:p>
          <a:p>
            <a:pPr algn="l"/>
            <a:endParaRPr lang="en-GB" sz="1000" dirty="0" smtClean="0">
              <a:solidFill>
                <a:schemeClr val="tx2"/>
              </a:solidFill>
              <a:cs typeface="Arial" pitchFamily="34" charset="0"/>
            </a:endParaRPr>
          </a:p>
        </p:txBody>
      </p:sp>
      <p:pic>
        <p:nvPicPr>
          <p:cNvPr id="1026" name="Picture 17" descr="C:\Users\russeld2\AppData\Local\Microsoft\Windows\Temporary Internet Files\Content.Word\educ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440" y="1885140"/>
            <a:ext cx="1392301" cy="131735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755576" y="4149080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/>
            <a:endParaRPr lang="en-GB" b="1" dirty="0" smtClean="0">
              <a:solidFill>
                <a:schemeClr val="bg1"/>
              </a:solidFill>
              <a:cs typeface="Arial" pitchFamily="34" charset="0"/>
            </a:endParaRPr>
          </a:p>
          <a:p>
            <a:pPr marL="173038"/>
            <a:endParaRPr lang="en-GB" b="1" dirty="0" smtClean="0">
              <a:solidFill>
                <a:schemeClr val="bg1"/>
              </a:solidFill>
              <a:cs typeface="Arial" pitchFamily="34" charset="0"/>
            </a:endParaRPr>
          </a:p>
          <a:p>
            <a:pPr marL="173038"/>
            <a:endParaRPr lang="en-GB" dirty="0" smtClean="0">
              <a:solidFill>
                <a:schemeClr val="bg1"/>
              </a:solidFill>
              <a:cs typeface="Arial" pitchFamily="34" charset="0"/>
            </a:endParaRPr>
          </a:p>
          <a:p>
            <a:pPr marL="173038"/>
            <a:endParaRPr lang="en-GB" b="1" dirty="0" smtClean="0">
              <a:solidFill>
                <a:schemeClr val="bg1"/>
              </a:solidFill>
              <a:cs typeface="Arial" pitchFamily="34" charset="0"/>
            </a:endParaRPr>
          </a:p>
          <a:p>
            <a:pPr marL="173038"/>
            <a:endParaRPr lang="en-GB" b="1" dirty="0" smtClean="0">
              <a:solidFill>
                <a:schemeClr val="bg1"/>
              </a:solidFill>
              <a:cs typeface="Arial" pitchFamily="34" charset="0"/>
            </a:endParaRPr>
          </a:p>
          <a:p>
            <a:pPr marL="173038"/>
            <a:endParaRPr lang="en-GB" b="1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027" name="Picture 7" descr="C:\Users\russeld2\AppData\Local\Microsoft\Windows\Temporary Internet Files\Content.Word\Health &amp; soc ca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489" y="4966117"/>
            <a:ext cx="1400195" cy="134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20" descr="C:\Users\russeld2\AppData\Local\Microsoft\Windows\Temporary Internet Files\Content.Word\Children's servic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9766" y="396687"/>
            <a:ext cx="1364215" cy="13041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10" name="Picture 9" descr="C:\Users\russeld2\AppData\Local\Microsoft\Windows\Temporary Internet Files\Content.Word\Staffing cost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724" y="3386781"/>
            <a:ext cx="1392301" cy="131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83568" y="476672"/>
            <a:ext cx="7920880" cy="576064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tabLst>
                <a:tab pos="7177088" algn="l"/>
              </a:tabLst>
            </a:pPr>
            <a:endParaRPr lang="en-GB" sz="1200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r>
              <a:rPr lang="en-GB" sz="3200" b="1" dirty="0" smtClean="0">
                <a:solidFill>
                  <a:schemeClr val="bg1"/>
                </a:solidFill>
              </a:rPr>
              <a:t>In 2019/20 we would need to invest </a:t>
            </a:r>
          </a:p>
          <a:p>
            <a:pPr marL="92075" algn="ctr">
              <a:tabLst>
                <a:tab pos="7177088" algn="l"/>
              </a:tabLst>
            </a:pPr>
            <a:r>
              <a:rPr lang="en-GB" sz="8000" b="1" dirty="0" smtClean="0">
                <a:solidFill>
                  <a:srgbClr val="FFFF00"/>
                </a:solidFill>
              </a:rPr>
              <a:t>£211.8 million</a:t>
            </a:r>
          </a:p>
          <a:p>
            <a:pPr marL="92075" algn="ctr">
              <a:tabLst>
                <a:tab pos="7177088" algn="l"/>
              </a:tabLst>
            </a:pPr>
            <a:r>
              <a:rPr lang="en-GB" sz="3200" b="1" dirty="0">
                <a:solidFill>
                  <a:schemeClr val="bg1"/>
                </a:solidFill>
              </a:rPr>
              <a:t>t</a:t>
            </a:r>
            <a:r>
              <a:rPr lang="en-GB" sz="3200" b="1" dirty="0" smtClean="0">
                <a:solidFill>
                  <a:schemeClr val="bg1"/>
                </a:solidFill>
              </a:rPr>
              <a:t>o continue to provide key local services</a:t>
            </a:r>
            <a:r>
              <a:rPr lang="en-GB" sz="3600" b="1" dirty="0" smtClean="0">
                <a:solidFill>
                  <a:schemeClr val="bg1"/>
                </a:solidFill>
              </a:rPr>
              <a:t>…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467544" y="3140968"/>
            <a:ext cx="8136904" cy="3224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poundSigns 2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58396" y="3284984"/>
            <a:ext cx="5755850" cy="31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695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11560" y="476672"/>
            <a:ext cx="7848872" cy="5832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92075" algn="ctr">
              <a:tabLst>
                <a:tab pos="7177088" algn="l"/>
              </a:tabLst>
            </a:pPr>
            <a:endParaRPr lang="en-GB" sz="1200" dirty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r>
              <a:rPr lang="en-GB" sz="4800" b="1" dirty="0" smtClean="0">
                <a:solidFill>
                  <a:schemeClr val="bg1"/>
                </a:solidFill>
              </a:rPr>
              <a:t>…services such as Education</a:t>
            </a:r>
            <a:endParaRPr lang="en-GB" sz="4800" b="1" dirty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96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20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r>
              <a:rPr lang="en-GB" sz="3600" b="1" dirty="0">
                <a:solidFill>
                  <a:schemeClr val="bg1"/>
                </a:solidFill>
              </a:rPr>
              <a:t>N</a:t>
            </a:r>
            <a:r>
              <a:rPr lang="en-GB" sz="3600" b="1" dirty="0" smtClean="0">
                <a:solidFill>
                  <a:schemeClr val="bg1"/>
                </a:solidFill>
              </a:rPr>
              <a:t>ext year, </a:t>
            </a:r>
            <a:r>
              <a:rPr lang="en-GB" sz="3600" b="1" dirty="0">
                <a:solidFill>
                  <a:schemeClr val="bg1"/>
                </a:solidFill>
              </a:rPr>
              <a:t>we estimate we will need </a:t>
            </a:r>
            <a:r>
              <a:rPr lang="en-GB" sz="5400" b="1" dirty="0">
                <a:solidFill>
                  <a:srgbClr val="FFFF00"/>
                </a:solidFill>
              </a:rPr>
              <a:t>£97 </a:t>
            </a:r>
            <a:r>
              <a:rPr lang="en-GB" sz="5400" b="1" dirty="0" smtClean="0">
                <a:solidFill>
                  <a:srgbClr val="FFFF00"/>
                </a:solidFill>
              </a:rPr>
              <a:t>million for education </a:t>
            </a:r>
          </a:p>
          <a:p>
            <a:pPr marL="92075" algn="ctr">
              <a:tabLst>
                <a:tab pos="7177088" algn="l"/>
              </a:tabLst>
            </a:pPr>
            <a:r>
              <a:rPr lang="en-GB" sz="3600" b="1" dirty="0" smtClean="0">
                <a:solidFill>
                  <a:schemeClr val="bg1"/>
                </a:solidFill>
              </a:rPr>
              <a:t>to </a:t>
            </a:r>
            <a:r>
              <a:rPr lang="en-GB" sz="3600" b="1" dirty="0">
                <a:solidFill>
                  <a:schemeClr val="bg1"/>
                </a:solidFill>
              </a:rPr>
              <a:t>meet the needs of a growing population, inflation and other cost </a:t>
            </a:r>
            <a:r>
              <a:rPr lang="en-GB" sz="3600" b="1" dirty="0" smtClean="0">
                <a:solidFill>
                  <a:schemeClr val="bg1"/>
                </a:solidFill>
              </a:rPr>
              <a:t>pressures</a:t>
            </a:r>
            <a:endParaRPr lang="en-GB" sz="3600" b="1" dirty="0" smtClean="0">
              <a:solidFill>
                <a:srgbClr val="FFFF00"/>
              </a:solidFill>
            </a:endParaRPr>
          </a:p>
          <a:p>
            <a:pPr marL="92075" algn="ctr">
              <a:tabLst>
                <a:tab pos="7177088" algn="l"/>
              </a:tabLst>
            </a:pPr>
            <a:r>
              <a:rPr lang="en-GB" sz="4400" b="1" dirty="0" smtClean="0">
                <a:solidFill>
                  <a:schemeClr val="bg1"/>
                </a:solidFill>
              </a:rPr>
              <a:t>   </a:t>
            </a:r>
            <a:endParaRPr lang="en-GB" sz="4400" b="1" dirty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r>
              <a:rPr lang="en-GB" sz="9600" b="1" dirty="0" smtClean="0">
                <a:solidFill>
                  <a:schemeClr val="bg1"/>
                </a:solidFill>
              </a:rPr>
              <a:t>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431540" y="1605698"/>
            <a:ext cx="8208912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6" name="Picture 17" descr="C:\Users\russeld2\AppData\Local\Microsoft\Windows\Temporary Internet Files\Content.Word\educ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8753" y="1739110"/>
            <a:ext cx="1392301" cy="131735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Picture 17" descr="C:\Users\russeld2\AppData\Local\Microsoft\Windows\Temporary Internet Files\Content.Word\educ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0006" y="1745387"/>
            <a:ext cx="1392300" cy="131735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Picture 17" descr="C:\Users\russeld2\AppData\Local\Microsoft\Windows\Temporary Internet Files\Content.Word\educ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258" y="1739110"/>
            <a:ext cx="1392301" cy="131735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9394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179512" y="5949280"/>
            <a:ext cx="856895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548680"/>
            <a:ext cx="7776864" cy="583264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sz="4800" b="1" dirty="0" smtClean="0">
                <a:solidFill>
                  <a:schemeClr val="bg1"/>
                </a:solidFill>
                <a:cs typeface="Arial" pitchFamily="34" charset="0"/>
              </a:rPr>
              <a:t>But, next year...</a:t>
            </a:r>
          </a:p>
          <a:p>
            <a:endParaRPr lang="en-GB" sz="8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marL="92075"/>
            <a:r>
              <a:rPr lang="en-GB" b="1" dirty="0" smtClean="0">
                <a:solidFill>
                  <a:schemeClr val="bg1"/>
                </a:solidFill>
                <a:cs typeface="Arial" pitchFamily="34" charset="0"/>
              </a:rPr>
              <a:t>The council is facing a budget shortfall of... </a:t>
            </a:r>
          </a:p>
          <a:p>
            <a:r>
              <a:rPr lang="en-GB" sz="9600" b="1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GB" sz="9600" b="1" smtClean="0">
                <a:solidFill>
                  <a:srgbClr val="FFFF00"/>
                </a:solidFill>
                <a:cs typeface="Arial" pitchFamily="34" charset="0"/>
              </a:rPr>
              <a:t>£10.6 </a:t>
            </a:r>
            <a:r>
              <a:rPr lang="en-GB" sz="9600" b="1" dirty="0" smtClean="0">
                <a:solidFill>
                  <a:srgbClr val="FFFF00"/>
                </a:solidFill>
                <a:cs typeface="Arial" pitchFamily="34" charset="0"/>
              </a:rPr>
              <a:t>million</a:t>
            </a:r>
          </a:p>
          <a:p>
            <a:pPr algn="l">
              <a:tabLst>
                <a:tab pos="625475" algn="l"/>
              </a:tabLst>
            </a:pPr>
            <a:endParaRPr lang="en-GB" sz="8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92075">
              <a:spcBef>
                <a:spcPts val="600"/>
              </a:spcBef>
              <a:tabLst>
                <a:tab pos="625475" algn="l"/>
              </a:tabLst>
            </a:pPr>
            <a:r>
              <a:rPr lang="en-GB" b="1" dirty="0" smtClean="0">
                <a:solidFill>
                  <a:schemeClr val="bg1"/>
                </a:solidFill>
                <a:cs typeface="Arial" pitchFamily="34" charset="0"/>
              </a:rPr>
              <a:t>This is the difference between what the council </a:t>
            </a:r>
            <a:r>
              <a:rPr lang="en-GB" b="1" dirty="0" smtClean="0">
                <a:solidFill>
                  <a:srgbClr val="FFFF00"/>
                </a:solidFill>
                <a:cs typeface="Arial" pitchFamily="34" charset="0"/>
              </a:rPr>
              <a:t>needs to spend </a:t>
            </a:r>
            <a:r>
              <a:rPr lang="en-GB" b="1" dirty="0" smtClean="0">
                <a:solidFill>
                  <a:schemeClr val="bg1"/>
                </a:solidFill>
                <a:cs typeface="Arial" pitchFamily="34" charset="0"/>
              </a:rPr>
              <a:t>to keep services at current levels and the amount it </a:t>
            </a:r>
            <a:r>
              <a:rPr lang="en-GB" b="1" dirty="0" smtClean="0">
                <a:solidFill>
                  <a:srgbClr val="FFFF00"/>
                </a:solidFill>
                <a:cs typeface="Arial" pitchFamily="34" charset="0"/>
              </a:rPr>
              <a:t>expects to get</a:t>
            </a:r>
            <a:r>
              <a:rPr lang="en-GB" b="1" dirty="0" smtClean="0">
                <a:solidFill>
                  <a:schemeClr val="bg1"/>
                </a:solidFill>
                <a:cs typeface="Arial" pitchFamily="34" charset="0"/>
              </a:rPr>
              <a:t> to pay for them</a:t>
            </a:r>
            <a:endParaRPr lang="en-GB" sz="1000" dirty="0" smtClean="0">
              <a:solidFill>
                <a:schemeClr val="tx2"/>
              </a:solidFill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179512" y="5949280"/>
            <a:ext cx="856895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677" y="413265"/>
            <a:ext cx="7776864" cy="583264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en-GB" sz="2000" b="1" dirty="0" smtClean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GB" sz="4800" b="1" dirty="0" smtClean="0">
                <a:solidFill>
                  <a:schemeClr val="bg1"/>
                </a:solidFill>
                <a:cs typeface="Arial" pitchFamily="34" charset="0"/>
              </a:rPr>
              <a:t>…and in future years?</a:t>
            </a:r>
          </a:p>
          <a:p>
            <a:endParaRPr lang="en-GB" sz="4800" b="1" dirty="0">
              <a:solidFill>
                <a:schemeClr val="bg1"/>
              </a:solidFill>
              <a:cs typeface="Arial" pitchFamily="34" charset="0"/>
            </a:endParaRPr>
          </a:p>
          <a:p>
            <a:endParaRPr lang="en-GB" sz="4800" b="1" dirty="0" smtClean="0">
              <a:solidFill>
                <a:schemeClr val="bg1"/>
              </a:solidFill>
              <a:cs typeface="Arial" pitchFamily="34" charset="0"/>
            </a:endParaRPr>
          </a:p>
          <a:p>
            <a:endParaRPr lang="en-GB" sz="4800" b="1" dirty="0" smtClean="0">
              <a:solidFill>
                <a:schemeClr val="bg1"/>
              </a:solidFill>
              <a:cs typeface="Arial" pitchFamily="34" charset="0"/>
            </a:endParaRPr>
          </a:p>
          <a:p>
            <a:endParaRPr lang="en-GB" sz="1400" b="1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GB" sz="4800" b="1" dirty="0" smtClean="0">
                <a:solidFill>
                  <a:srgbClr val="FFFF00"/>
                </a:solidFill>
                <a:cs typeface="Arial" pitchFamily="34" charset="0"/>
              </a:rPr>
              <a:t>Better or worse?</a:t>
            </a:r>
          </a:p>
          <a:p>
            <a:pPr marL="92075"/>
            <a:r>
              <a:rPr lang="en-GB" sz="3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pPr algn="l"/>
            <a:r>
              <a:rPr lang="en-GB" sz="2800" b="1" dirty="0" smtClean="0">
                <a:solidFill>
                  <a:schemeClr val="bg1"/>
                </a:solidFill>
                <a:cs typeface="Arial" pitchFamily="34" charset="0"/>
              </a:rPr>
              <a:t>                           </a:t>
            </a:r>
            <a:endParaRPr lang="en-GB" sz="7200" b="1" dirty="0">
              <a:solidFill>
                <a:srgbClr val="FFFF00"/>
              </a:solidFill>
              <a:cs typeface="Arial" pitchFamily="34" charset="0"/>
            </a:endParaRPr>
          </a:p>
          <a:p>
            <a:pPr algn="l"/>
            <a:endParaRPr lang="en-GB" sz="8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92075">
              <a:spcBef>
                <a:spcPts val="600"/>
              </a:spcBef>
              <a:tabLst>
                <a:tab pos="625475" algn="l"/>
              </a:tabLst>
            </a:pPr>
            <a:endParaRPr lang="en-GB" sz="1000" dirty="0" smtClean="0">
              <a:solidFill>
                <a:schemeClr val="tx2"/>
              </a:solidFill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048082"/>
              </p:ext>
            </p:extLst>
          </p:nvPr>
        </p:nvGraphicFramePr>
        <p:xfrm>
          <a:off x="3298906" y="2492897"/>
          <a:ext cx="2664296" cy="1656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0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2061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6" name="Straight Arrow Connector 15"/>
          <p:cNvCxnSpPr/>
          <p:nvPr/>
        </p:nvCxnSpPr>
        <p:spPr>
          <a:xfrm>
            <a:off x="5292080" y="3591019"/>
            <a:ext cx="585966" cy="414046"/>
          </a:xfrm>
          <a:prstGeom prst="straightConnector1">
            <a:avLst/>
          </a:prstGeom>
          <a:ln w="508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3923929" y="3050160"/>
            <a:ext cx="707125" cy="270828"/>
          </a:xfrm>
          <a:prstGeom prst="line">
            <a:avLst/>
          </a:prstGeom>
          <a:ln w="508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4633910" y="3320988"/>
            <a:ext cx="658170" cy="270031"/>
          </a:xfrm>
          <a:prstGeom prst="line">
            <a:avLst/>
          </a:prstGeom>
          <a:ln w="508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3324052" y="2532001"/>
            <a:ext cx="625023" cy="518159"/>
          </a:xfrm>
          <a:prstGeom prst="line">
            <a:avLst/>
          </a:prstGeom>
          <a:ln w="508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292080" y="2492897"/>
            <a:ext cx="668602" cy="545755"/>
          </a:xfrm>
          <a:prstGeom prst="line">
            <a:avLst/>
          </a:prstGeom>
          <a:ln w="508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298906" y="3607423"/>
            <a:ext cx="663930" cy="532172"/>
          </a:xfrm>
          <a:prstGeom prst="line">
            <a:avLst/>
          </a:prstGeom>
          <a:ln w="508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985103" y="3329589"/>
            <a:ext cx="635855" cy="277834"/>
          </a:xfrm>
          <a:prstGeom prst="line">
            <a:avLst/>
          </a:prstGeom>
          <a:ln w="508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653322" y="3038652"/>
            <a:ext cx="638758" cy="290937"/>
          </a:xfrm>
          <a:prstGeom prst="line">
            <a:avLst/>
          </a:prstGeom>
          <a:ln w="508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465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5688580"/>
            <a:ext cx="842493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418907"/>
            <a:ext cx="7704856" cy="6120680"/>
          </a:xfr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en-GB" sz="800" b="1" dirty="0" smtClean="0">
              <a:solidFill>
                <a:schemeClr val="bg1"/>
              </a:solidFill>
            </a:endParaRPr>
          </a:p>
          <a:p>
            <a:pPr marL="216000" algn="l"/>
            <a:r>
              <a:rPr lang="en-GB" b="1" dirty="0" smtClean="0">
                <a:solidFill>
                  <a:schemeClr val="bg1"/>
                </a:solidFill>
              </a:rPr>
              <a:t>By 2022/23, it’s estimated that the cost of council services will be </a:t>
            </a:r>
            <a:r>
              <a:rPr lang="en-GB" sz="4000" b="1" dirty="0" smtClean="0">
                <a:solidFill>
                  <a:srgbClr val="FFFF00"/>
                </a:solidFill>
              </a:rPr>
              <a:t>£238.8 million</a:t>
            </a:r>
            <a:r>
              <a:rPr lang="en-GB" b="1" dirty="0" smtClean="0">
                <a:solidFill>
                  <a:schemeClr val="bg1"/>
                </a:solidFill>
              </a:rPr>
              <a:t>.</a:t>
            </a:r>
            <a:r>
              <a:rPr lang="en-GB" b="1" dirty="0" smtClean="0">
                <a:solidFill>
                  <a:srgbClr val="FFFF00"/>
                </a:solidFill>
              </a:rPr>
              <a:t> </a:t>
            </a:r>
            <a:r>
              <a:rPr lang="en-GB" b="1" dirty="0" smtClean="0">
                <a:solidFill>
                  <a:schemeClr val="bg1"/>
                </a:solidFill>
              </a:rPr>
              <a:t>This would</a:t>
            </a:r>
            <a:r>
              <a:rPr lang="en-GB" b="1" dirty="0" smtClean="0">
                <a:solidFill>
                  <a:srgbClr val="FFFF00"/>
                </a:solidFill>
              </a:rPr>
              <a:t> </a:t>
            </a:r>
            <a:r>
              <a:rPr lang="en-GB" b="1" dirty="0" smtClean="0">
                <a:solidFill>
                  <a:schemeClr val="bg1"/>
                </a:solidFill>
              </a:rPr>
              <a:t>leave a funding shortfall of </a:t>
            </a:r>
            <a:r>
              <a:rPr lang="en-GB" sz="4400" b="1" dirty="0" smtClean="0">
                <a:solidFill>
                  <a:srgbClr val="FFFF00"/>
                </a:solidFill>
              </a:rPr>
              <a:t>£39.1 million</a:t>
            </a:r>
          </a:p>
          <a:p>
            <a:pPr marL="173038" algn="l"/>
            <a:endParaRPr lang="en-GB" sz="4400" b="1" dirty="0" smtClean="0">
              <a:solidFill>
                <a:schemeClr val="bg1"/>
              </a:solidFill>
            </a:endParaRPr>
          </a:p>
          <a:p>
            <a:pPr marL="173038" algn="l"/>
            <a:endParaRPr lang="en-GB" sz="4400" b="1" dirty="0" smtClean="0">
              <a:solidFill>
                <a:schemeClr val="bg1"/>
              </a:solidFill>
            </a:endParaRPr>
          </a:p>
          <a:p>
            <a:pPr marL="173038" algn="l"/>
            <a:endParaRPr lang="en-GB" sz="7200" b="1" dirty="0">
              <a:solidFill>
                <a:schemeClr val="bg1"/>
              </a:solidFill>
            </a:endParaRPr>
          </a:p>
          <a:p>
            <a:pPr marL="173038" algn="l"/>
            <a:endParaRPr lang="en-GB" sz="1200" b="1" dirty="0" smtClean="0">
              <a:solidFill>
                <a:schemeClr val="bg1"/>
              </a:solidFill>
            </a:endParaRPr>
          </a:p>
          <a:p>
            <a:pPr marL="173038" algn="l"/>
            <a:r>
              <a:rPr lang="en-GB" sz="1800" b="1" dirty="0" smtClean="0">
                <a:solidFill>
                  <a:schemeClr val="bg1"/>
                </a:solidFill>
              </a:rPr>
              <a:t> *Estimated  income/ funding                   </a:t>
            </a:r>
          </a:p>
          <a:p>
            <a:pPr marL="173038" algn="l"/>
            <a:endParaRPr lang="en-GB" sz="3600" b="1" dirty="0" smtClean="0">
              <a:solidFill>
                <a:schemeClr val="bg1"/>
              </a:solidFill>
            </a:endParaRPr>
          </a:p>
          <a:p>
            <a:pPr marL="173038" algn="l"/>
            <a:endParaRPr lang="en-GB" sz="3600" b="1" dirty="0" smtClean="0">
              <a:solidFill>
                <a:schemeClr val="bg1"/>
              </a:solidFill>
            </a:endParaRPr>
          </a:p>
          <a:p>
            <a:pPr marL="173038" algn="l"/>
            <a:endParaRPr lang="en-GB" sz="3600" b="1" dirty="0" smtClean="0">
              <a:solidFill>
                <a:schemeClr val="bg1"/>
              </a:solidFill>
            </a:endParaRPr>
          </a:p>
          <a:p>
            <a:pPr marL="173038" algn="l"/>
            <a:endParaRPr lang="en-GB" sz="3600" b="1" dirty="0" smtClean="0">
              <a:solidFill>
                <a:schemeClr val="bg1"/>
              </a:solidFill>
            </a:endParaRPr>
          </a:p>
          <a:p>
            <a:pPr marL="173038" algn="l"/>
            <a:r>
              <a:rPr lang="en-GB" sz="3600" b="1" dirty="0" smtClean="0">
                <a:solidFill>
                  <a:schemeClr val="bg1"/>
                </a:solidFill>
              </a:rPr>
              <a:t>                                                  </a:t>
            </a:r>
            <a:endParaRPr lang="en-GB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34" name="Chart 33"/>
          <p:cNvGraphicFramePr/>
          <p:nvPr>
            <p:extLst>
              <p:ext uri="{D42A27DB-BD31-4B8C-83A1-F6EECF244321}">
                <p14:modId xmlns:p14="http://schemas.microsoft.com/office/powerpoint/2010/main" val="3523084528"/>
              </p:ext>
            </p:extLst>
          </p:nvPr>
        </p:nvGraphicFramePr>
        <p:xfrm>
          <a:off x="2123728" y="3140968"/>
          <a:ext cx="6610777" cy="3188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2699792" y="4969077"/>
            <a:ext cx="4464486" cy="1152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Scottish Government       Funding*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99873" y="3479247"/>
            <a:ext cx="158417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smtClean="0"/>
              <a:t>Council Tax*</a:t>
            </a:r>
            <a:endParaRPr lang="en-US" sz="1800" b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283968" y="2708920"/>
            <a:ext cx="936104" cy="914055"/>
          </a:xfrm>
          <a:prstGeom prst="straightConnector1">
            <a:avLst/>
          </a:prstGeom>
          <a:ln w="47625">
            <a:solidFill>
              <a:schemeClr val="bg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648" y="2600433"/>
            <a:ext cx="770485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55576" y="548680"/>
            <a:ext cx="7776864" cy="5832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endParaRPr lang="en-GB" sz="800" dirty="0" smtClean="0"/>
          </a:p>
          <a:p>
            <a:pPr algn="ctr"/>
            <a:r>
              <a:rPr lang="en-GB" sz="4000" b="1" dirty="0"/>
              <a:t>W</a:t>
            </a:r>
            <a:r>
              <a:rPr lang="en-GB" sz="4000" b="1" dirty="0" smtClean="0"/>
              <a:t>on’t a growing population mean more money for the council? </a:t>
            </a:r>
            <a:endParaRPr lang="en-GB" sz="4000" b="1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sz="800" dirty="0"/>
          </a:p>
          <a:p>
            <a:pPr algn="ctr"/>
            <a:r>
              <a:rPr lang="en-GB" sz="3200" dirty="0" smtClean="0"/>
              <a:t>Yes, but our projections already take account of this extra Council </a:t>
            </a:r>
            <a:r>
              <a:rPr lang="en-GB" sz="3200" dirty="0"/>
              <a:t>T</a:t>
            </a:r>
            <a:r>
              <a:rPr lang="en-GB" sz="3200" dirty="0" smtClean="0"/>
              <a:t>ax </a:t>
            </a:r>
            <a:r>
              <a:rPr lang="en-GB" sz="3200" dirty="0"/>
              <a:t>income and government </a:t>
            </a:r>
            <a:r>
              <a:rPr lang="en-GB" sz="3200" dirty="0" smtClean="0"/>
              <a:t>grant. It still leaves a </a:t>
            </a:r>
          </a:p>
          <a:p>
            <a:pPr algn="ctr"/>
            <a:r>
              <a:rPr lang="en-GB" sz="4000" b="1" dirty="0" smtClean="0">
                <a:solidFill>
                  <a:srgbClr val="FFFF00"/>
                </a:solidFill>
              </a:rPr>
              <a:t>£10.6 million </a:t>
            </a:r>
            <a:r>
              <a:rPr lang="en-GB" sz="3200" dirty="0" smtClean="0"/>
              <a:t>shortfall in 2019/20 rising to </a:t>
            </a:r>
            <a:r>
              <a:rPr lang="en-GB" sz="4000" b="1" dirty="0" smtClean="0">
                <a:solidFill>
                  <a:srgbClr val="FFFF00"/>
                </a:solidFill>
              </a:rPr>
              <a:t>£40.8 million </a:t>
            </a:r>
            <a:r>
              <a:rPr lang="en-GB" sz="3200" dirty="0" smtClean="0"/>
              <a:t>by 2022/23 </a:t>
            </a:r>
          </a:p>
          <a:p>
            <a:pPr algn="ctr"/>
            <a:endParaRPr lang="en-GB" sz="2800" dirty="0"/>
          </a:p>
        </p:txBody>
      </p:sp>
      <p:sp>
        <p:nvSpPr>
          <p:cNvPr id="3" name="Rectangle 2"/>
          <p:cNvSpPr/>
          <p:nvPr/>
        </p:nvSpPr>
        <p:spPr>
          <a:xfrm>
            <a:off x="683568" y="2132857"/>
            <a:ext cx="7992888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3948" y="2194218"/>
            <a:ext cx="1152128" cy="1110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0" descr="C:\Users\russeld2\AppData\Local\Microsoft\Windows\Temporary Internet Files\Content.Word\Children's servic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6136" y="2194218"/>
            <a:ext cx="1152128" cy="110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391760" y="2194218"/>
            <a:ext cx="1173564" cy="11169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5858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83568" y="578458"/>
            <a:ext cx="7848872" cy="59303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GB" sz="4800" b="1" dirty="0"/>
              <a:t>Working </a:t>
            </a:r>
            <a:r>
              <a:rPr lang="en-GB" sz="4800" b="1" dirty="0" smtClean="0"/>
              <a:t>together </a:t>
            </a:r>
          </a:p>
          <a:p>
            <a:pPr algn="ctr"/>
            <a:r>
              <a:rPr lang="en-GB" sz="4800" b="1" dirty="0"/>
              <a:t>M</a:t>
            </a:r>
            <a:r>
              <a:rPr lang="en-GB" sz="4800" b="1" dirty="0" smtClean="0"/>
              <a:t>aking </a:t>
            </a:r>
            <a:r>
              <a:rPr lang="en-GB" sz="4800" b="1" dirty="0"/>
              <a:t>a difference</a:t>
            </a:r>
          </a:p>
          <a:p>
            <a:endParaRPr lang="en-GB" dirty="0" smtClean="0"/>
          </a:p>
          <a:p>
            <a:pPr algn="ctr"/>
            <a:endParaRPr lang="en-GB" sz="3600" dirty="0" smtClean="0"/>
          </a:p>
          <a:p>
            <a:pPr algn="ctr"/>
            <a:endParaRPr lang="en-GB" sz="3600" dirty="0"/>
          </a:p>
          <a:p>
            <a:pPr algn="ctr"/>
            <a:endParaRPr lang="en-GB" sz="3600" dirty="0" smtClean="0"/>
          </a:p>
          <a:p>
            <a:pPr algn="ctr"/>
            <a:r>
              <a:rPr lang="en-GB" sz="3600" dirty="0" smtClean="0"/>
              <a:t>Midlothian </a:t>
            </a:r>
            <a:r>
              <a:rPr lang="en-GB" sz="3600" dirty="0"/>
              <a:t>is ‘</a:t>
            </a:r>
            <a:r>
              <a:rPr lang="en-GB" sz="3600" b="1" dirty="0">
                <a:solidFill>
                  <a:srgbClr val="FFFF00"/>
                </a:solidFill>
              </a:rPr>
              <a:t>a great place to </a:t>
            </a:r>
            <a:r>
              <a:rPr lang="en-GB" sz="3600" b="1" dirty="0" smtClean="0">
                <a:solidFill>
                  <a:srgbClr val="FFFF00"/>
                </a:solidFill>
              </a:rPr>
              <a:t>grow</a:t>
            </a:r>
            <a:r>
              <a:rPr lang="en-GB" sz="3600" dirty="0" smtClean="0"/>
              <a:t>’ </a:t>
            </a:r>
          </a:p>
          <a:p>
            <a:pPr algn="ctr"/>
            <a:r>
              <a:rPr lang="en-GB" sz="3600" dirty="0" smtClean="0"/>
              <a:t>The </a:t>
            </a:r>
            <a:r>
              <a:rPr lang="en-GB" sz="3600" dirty="0"/>
              <a:t>council and its community planning partners have agreed that this is our overarching vision for </a:t>
            </a:r>
            <a:r>
              <a:rPr lang="en-GB" sz="3600" dirty="0" smtClean="0"/>
              <a:t>Midlothian</a:t>
            </a:r>
            <a:endParaRPr lang="en-GB" dirty="0"/>
          </a:p>
          <a:p>
            <a:pPr algn="ctr">
              <a:tabLst>
                <a:tab pos="7177088" algn="l"/>
              </a:tabLst>
            </a:pPr>
            <a:endParaRPr lang="en-GB" sz="1200" dirty="0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539552" y="6479006"/>
            <a:ext cx="8136904" cy="378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251519" y="2204863"/>
            <a:ext cx="8495959" cy="1584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20" descr="C:\Users\russeld2\AppData\Local\Microsoft\Windows\Temporary Internet Files\Content.Word\Children's serv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0543" y="2276872"/>
            <a:ext cx="1440160" cy="137676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7" descr="C:\Users\russeld2\AppData\Local\Microsoft\Windows\Temporary Internet Files\Content.Word\Health &amp; soc ca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7151" y="2290151"/>
            <a:ext cx="1440160" cy="138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C:\Users\russeld2\AppData\Local\Microsoft\Windows\Temporary Internet Files\Content.Word\educa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3759" y="2276872"/>
            <a:ext cx="1416116" cy="133988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1839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P900341963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7584" y="548680"/>
            <a:ext cx="2562387" cy="16561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5517232"/>
            <a:ext cx="7526799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</a:rPr>
              <a:t>So </a:t>
            </a:r>
            <a:r>
              <a:rPr lang="en-GB" sz="4000" b="1" dirty="0">
                <a:solidFill>
                  <a:schemeClr val="bg1"/>
                </a:solidFill>
              </a:rPr>
              <a:t>w</a:t>
            </a:r>
            <a:r>
              <a:rPr lang="en-GB" sz="4000" b="1" dirty="0" smtClean="0">
                <a:solidFill>
                  <a:schemeClr val="bg1"/>
                </a:solidFill>
              </a:rPr>
              <a:t>here will we find the money?</a:t>
            </a:r>
            <a:endParaRPr lang="en-GB" sz="40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MP900341963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WatercolorSpong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9971" y="548680"/>
            <a:ext cx="2534934" cy="1656184"/>
          </a:xfrm>
          <a:prstGeom prst="rect">
            <a:avLst/>
          </a:prstGeom>
        </p:spPr>
      </p:pic>
      <p:pic>
        <p:nvPicPr>
          <p:cNvPr id="7" name="Picture 6" descr="MP900341963.JPG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57062" y="2204864"/>
            <a:ext cx="2524109" cy="1656184"/>
          </a:xfrm>
          <a:prstGeom prst="rect">
            <a:avLst/>
          </a:prstGeom>
        </p:spPr>
      </p:pic>
      <p:pic>
        <p:nvPicPr>
          <p:cNvPr id="8" name="Picture 7" descr="MP900341963.JPG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6378" y="2204864"/>
            <a:ext cx="2544283" cy="1656184"/>
          </a:xfrm>
          <a:prstGeom prst="rect">
            <a:avLst/>
          </a:prstGeom>
        </p:spPr>
      </p:pic>
      <p:pic>
        <p:nvPicPr>
          <p:cNvPr id="9" name="Picture 8" descr="MP900341963.JPG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81861" y="548680"/>
            <a:ext cx="2572522" cy="1656184"/>
          </a:xfrm>
          <a:prstGeom prst="rect">
            <a:avLst/>
          </a:prstGeom>
        </p:spPr>
      </p:pic>
      <p:pic>
        <p:nvPicPr>
          <p:cNvPr id="10" name="Picture 9" descr="MP900341963.JPG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81171" y="2204864"/>
            <a:ext cx="2573212" cy="1656184"/>
          </a:xfrm>
          <a:prstGeom prst="rect">
            <a:avLst/>
          </a:prstGeom>
        </p:spPr>
      </p:pic>
      <p:pic>
        <p:nvPicPr>
          <p:cNvPr id="11" name="Picture 10" descr="MP900341963.JPG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5172" y="3862368"/>
            <a:ext cx="2544283" cy="1656184"/>
          </a:xfrm>
          <a:prstGeom prst="rect">
            <a:avLst/>
          </a:prstGeom>
        </p:spPr>
      </p:pic>
      <p:pic>
        <p:nvPicPr>
          <p:cNvPr id="12" name="Picture 11" descr="MP900341963.JPG"/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0622" y="3859728"/>
            <a:ext cx="2544283" cy="1656184"/>
          </a:xfrm>
          <a:prstGeom prst="rect">
            <a:avLst/>
          </a:prstGeom>
        </p:spPr>
      </p:pic>
      <p:pic>
        <p:nvPicPr>
          <p:cNvPr id="13" name="Picture 12" descr="MP900341963.JPG"/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0139" y="3859728"/>
            <a:ext cx="2515450" cy="16561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755576" y="548680"/>
            <a:ext cx="7776864" cy="59766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92075" algn="ctr">
              <a:tabLst>
                <a:tab pos="7177088" algn="l"/>
              </a:tabLst>
            </a:pPr>
            <a:endParaRPr lang="en-GB" sz="8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r>
              <a:rPr lang="en-GB" sz="4800" b="1" dirty="0" smtClean="0">
                <a:solidFill>
                  <a:schemeClr val="bg1"/>
                </a:solidFill>
              </a:rPr>
              <a:t>Put up Council Tax?</a:t>
            </a:r>
          </a:p>
          <a:p>
            <a:pPr marL="92075" algn="ctr">
              <a:tabLst>
                <a:tab pos="7177088" algn="l"/>
              </a:tabLst>
            </a:pPr>
            <a:endParaRPr lang="en-GB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800" b="1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800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800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800" dirty="0" smtClean="0">
              <a:solidFill>
                <a:schemeClr val="bg1"/>
              </a:solidFill>
            </a:endParaRPr>
          </a:p>
          <a:p>
            <a:pPr marL="893763" indent="-893763" algn="ctr"/>
            <a:endParaRPr lang="en-GB" sz="3600" dirty="0" smtClean="0">
              <a:solidFill>
                <a:schemeClr val="bg1"/>
              </a:solidFill>
            </a:endParaRPr>
          </a:p>
          <a:p>
            <a:pPr marL="893763" indent="-893763" algn="ctr"/>
            <a:endParaRPr lang="en-GB" sz="1600" dirty="0" smtClean="0">
              <a:solidFill>
                <a:schemeClr val="bg1"/>
              </a:solidFill>
            </a:endParaRPr>
          </a:p>
          <a:p>
            <a:pPr marL="893763" indent="-893763" algn="ctr"/>
            <a:endParaRPr lang="en-GB" sz="800" dirty="0" smtClean="0">
              <a:solidFill>
                <a:schemeClr val="bg1"/>
              </a:solidFill>
            </a:endParaRPr>
          </a:p>
          <a:p>
            <a:pPr marL="216000" algn="ctr">
              <a:tabLst>
                <a:tab pos="7177088" algn="l"/>
              </a:tabLst>
            </a:pPr>
            <a:r>
              <a:rPr lang="en-GB" sz="3600" dirty="0" smtClean="0">
                <a:solidFill>
                  <a:schemeClr val="bg1"/>
                </a:solidFill>
              </a:rPr>
              <a:t>Even if Council Tax goes up next       year by </a:t>
            </a:r>
            <a:r>
              <a:rPr lang="en-GB" sz="3600" b="1" dirty="0" smtClean="0">
                <a:solidFill>
                  <a:srgbClr val="FFFF00"/>
                </a:solidFill>
              </a:rPr>
              <a:t>3%</a:t>
            </a:r>
            <a:r>
              <a:rPr lang="en-GB" sz="3600" dirty="0" smtClean="0">
                <a:solidFill>
                  <a:schemeClr val="bg1"/>
                </a:solidFill>
              </a:rPr>
              <a:t>,</a:t>
            </a:r>
            <a:r>
              <a:rPr lang="en-GB" sz="3600" b="1" dirty="0" smtClean="0">
                <a:solidFill>
                  <a:srgbClr val="FFFF00"/>
                </a:solidFill>
              </a:rPr>
              <a:t> </a:t>
            </a:r>
            <a:r>
              <a:rPr lang="en-GB" sz="3600" dirty="0" smtClean="0">
                <a:solidFill>
                  <a:schemeClr val="bg1"/>
                </a:solidFill>
              </a:rPr>
              <a:t>this will still leave a   budget gap of</a:t>
            </a:r>
          </a:p>
          <a:p>
            <a:pPr marL="216000" algn="ctr">
              <a:tabLst>
                <a:tab pos="7177088" algn="l"/>
              </a:tabLst>
            </a:pPr>
            <a:r>
              <a:rPr lang="en-GB" sz="7200" b="1" dirty="0" smtClean="0">
                <a:solidFill>
                  <a:srgbClr val="FFFF00"/>
                </a:solidFill>
              </a:rPr>
              <a:t>£8.25 million</a:t>
            </a:r>
          </a:p>
          <a:p>
            <a:pPr marL="92075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r>
              <a:rPr lang="en-GB" sz="3200" dirty="0" smtClean="0">
                <a:solidFill>
                  <a:schemeClr val="bg1"/>
                </a:solidFill>
              </a:rPr>
              <a:t> </a:t>
            </a:r>
          </a:p>
          <a:p>
            <a:pPr marL="92075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r>
              <a:rPr lang="en-GB" sz="3200" dirty="0" smtClean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011544"/>
              </p:ext>
            </p:extLst>
          </p:nvPr>
        </p:nvGraphicFramePr>
        <p:xfrm>
          <a:off x="3851920" y="1628800"/>
          <a:ext cx="167984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9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FF00"/>
                          </a:solidFill>
                        </a:rPr>
                        <a:t>£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5123892" y="1683007"/>
            <a:ext cx="407876" cy="286805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851920" y="2313278"/>
            <a:ext cx="407876" cy="412802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259796" y="2169262"/>
            <a:ext cx="432048" cy="144016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691844" y="1953238"/>
            <a:ext cx="432048" cy="216024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339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755576" y="404664"/>
            <a:ext cx="7776864" cy="59766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92075" algn="ctr">
              <a:tabLst>
                <a:tab pos="7177088" algn="l"/>
              </a:tabLst>
            </a:pPr>
            <a:endParaRPr lang="en-GB" sz="8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r>
              <a:rPr lang="en-GB" sz="4800" b="1" dirty="0" smtClean="0">
                <a:solidFill>
                  <a:schemeClr val="bg1"/>
                </a:solidFill>
              </a:rPr>
              <a:t>What about the savings agreed last year?</a:t>
            </a:r>
          </a:p>
          <a:p>
            <a:pPr marL="92075" algn="ctr">
              <a:tabLst>
                <a:tab pos="7177088" algn="l"/>
              </a:tabLst>
            </a:pPr>
            <a:endParaRPr lang="en-GB" sz="2000" b="1" dirty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r>
              <a:rPr lang="en-GB" sz="3600" dirty="0" smtClean="0">
                <a:solidFill>
                  <a:schemeClr val="bg1"/>
                </a:solidFill>
              </a:rPr>
              <a:t>These will save </a:t>
            </a:r>
            <a:r>
              <a:rPr lang="en-GB" sz="3600" b="1" dirty="0" smtClean="0">
                <a:solidFill>
                  <a:srgbClr val="FFFF00"/>
                </a:solidFill>
              </a:rPr>
              <a:t>£2.65 million </a:t>
            </a:r>
            <a:r>
              <a:rPr lang="en-GB" sz="3600" dirty="0" smtClean="0">
                <a:solidFill>
                  <a:schemeClr val="bg1"/>
                </a:solidFill>
              </a:rPr>
              <a:t>in 2019/20. Along with a 3% increase in Council Tax, this will still leave </a:t>
            </a:r>
          </a:p>
          <a:p>
            <a:pPr marL="893763" indent="-893763" algn="ctr"/>
            <a:endParaRPr lang="en-GB" sz="800" dirty="0" smtClean="0">
              <a:solidFill>
                <a:schemeClr val="bg1"/>
              </a:solidFill>
            </a:endParaRPr>
          </a:p>
          <a:p>
            <a:pPr marL="216000" algn="ctr">
              <a:tabLst>
                <a:tab pos="7177088" algn="l"/>
              </a:tabLst>
            </a:pPr>
            <a:r>
              <a:rPr lang="en-GB" sz="7200" b="1" dirty="0" smtClean="0">
                <a:solidFill>
                  <a:srgbClr val="FFFF00"/>
                </a:solidFill>
              </a:rPr>
              <a:t>£6.793 million</a:t>
            </a:r>
          </a:p>
          <a:p>
            <a:pPr marL="216000" algn="ctr">
              <a:tabLst>
                <a:tab pos="7177088" algn="l"/>
              </a:tabLst>
            </a:pPr>
            <a:r>
              <a:rPr lang="en-GB" sz="4000" dirty="0" smtClean="0">
                <a:solidFill>
                  <a:schemeClr val="bg1"/>
                </a:solidFill>
              </a:rPr>
              <a:t>to find next year</a:t>
            </a:r>
          </a:p>
          <a:p>
            <a:pPr marL="92075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r>
              <a:rPr lang="en-GB" sz="3200" dirty="0" smtClean="0">
                <a:solidFill>
                  <a:schemeClr val="bg1"/>
                </a:solidFill>
              </a:rPr>
              <a:t> </a:t>
            </a:r>
          </a:p>
          <a:p>
            <a:pPr marL="92075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r>
              <a:rPr lang="en-GB" sz="3200" dirty="0" smtClean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2027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522350" y="404664"/>
            <a:ext cx="8064896" cy="6192688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GB" sz="4000" b="1" dirty="0" smtClean="0"/>
              <a:t>What about asking the developers of all the new houses to help fund services?</a:t>
            </a:r>
          </a:p>
          <a:p>
            <a:pPr algn="ctr"/>
            <a:endParaRPr lang="en-GB" sz="4000" b="1" dirty="0"/>
          </a:p>
          <a:p>
            <a:pPr algn="ctr"/>
            <a:r>
              <a:rPr lang="en-GB" sz="4000" b="1" dirty="0" smtClean="0"/>
              <a:t> </a:t>
            </a:r>
          </a:p>
          <a:p>
            <a:pPr algn="ctr"/>
            <a:endParaRPr lang="en-GB" sz="800" b="1" dirty="0"/>
          </a:p>
          <a:p>
            <a:pPr algn="ctr"/>
            <a:r>
              <a:rPr lang="en-GB" sz="3600" dirty="0" smtClean="0"/>
              <a:t>Developers already pay to help fund the new buildings we need, such </a:t>
            </a:r>
            <a:r>
              <a:rPr lang="en-GB" sz="3600" dirty="0"/>
              <a:t>as </a:t>
            </a:r>
            <a:r>
              <a:rPr lang="en-GB" sz="3600" dirty="0" smtClean="0"/>
              <a:t>schools </a:t>
            </a:r>
          </a:p>
          <a:p>
            <a:pPr algn="ctr"/>
            <a:endParaRPr lang="en-GB" sz="800" dirty="0" smtClean="0"/>
          </a:p>
          <a:p>
            <a:pPr algn="ctr"/>
            <a:r>
              <a:rPr lang="en-GB" sz="3600" b="1" dirty="0" smtClean="0">
                <a:solidFill>
                  <a:srgbClr val="FFFF00"/>
                </a:solidFill>
              </a:rPr>
              <a:t>But they don’t </a:t>
            </a:r>
            <a:r>
              <a:rPr lang="en-GB" sz="3600" b="1" dirty="0">
                <a:solidFill>
                  <a:srgbClr val="FFFF00"/>
                </a:solidFill>
              </a:rPr>
              <a:t>pay </a:t>
            </a:r>
            <a:r>
              <a:rPr lang="en-GB" sz="3600" b="1" dirty="0" smtClean="0">
                <a:solidFill>
                  <a:srgbClr val="FFFF00"/>
                </a:solidFill>
              </a:rPr>
              <a:t>towards the costs of staffing </a:t>
            </a:r>
            <a:r>
              <a:rPr lang="en-GB" sz="3600" b="1" dirty="0">
                <a:solidFill>
                  <a:srgbClr val="FFFF00"/>
                </a:solidFill>
              </a:rPr>
              <a:t>and </a:t>
            </a:r>
            <a:r>
              <a:rPr lang="en-GB" sz="3600" b="1" dirty="0" smtClean="0">
                <a:solidFill>
                  <a:srgbClr val="FFFF00"/>
                </a:solidFill>
              </a:rPr>
              <a:t>running schools or           other services </a:t>
            </a:r>
            <a:endParaRPr lang="en-GB" sz="3600" b="1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2420888"/>
            <a:ext cx="846254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47" descr="Planning and Building St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40428"/>
            <a:ext cx="1086950" cy="1041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 descr="C:\Users\russeld2\AppData\Local\Microsoft\Windows\Temporary Internet Files\Content.Word\educ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7924" y="2420888"/>
            <a:ext cx="1086950" cy="102843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292080" y="2440428"/>
            <a:ext cx="1047073" cy="1008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035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691680" y="476672"/>
            <a:ext cx="6840760" cy="3600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92075" algn="ctr">
              <a:tabLst>
                <a:tab pos="7177088" algn="l"/>
              </a:tabLst>
            </a:pPr>
            <a:r>
              <a:rPr lang="en-GB" sz="4800" b="1" dirty="0" smtClean="0">
                <a:solidFill>
                  <a:schemeClr val="bg1"/>
                </a:solidFill>
              </a:rPr>
              <a:t>Increase income?</a:t>
            </a:r>
          </a:p>
          <a:p>
            <a:pPr marL="92075" algn="ctr">
              <a:tabLst>
                <a:tab pos="7177088" algn="l"/>
              </a:tabLst>
            </a:pPr>
            <a:endParaRPr lang="en-GB" sz="10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1000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r>
              <a:rPr lang="en-GB" sz="3200" dirty="0" smtClean="0">
                <a:solidFill>
                  <a:schemeClr val="bg1"/>
                </a:solidFill>
              </a:rPr>
              <a:t>We will have to look again at </a:t>
            </a:r>
          </a:p>
          <a:p>
            <a:pPr marL="92075" algn="ctr">
              <a:tabLst>
                <a:tab pos="7177088" algn="l"/>
              </a:tabLst>
            </a:pPr>
            <a:r>
              <a:rPr lang="en-GB" sz="4000" b="1" dirty="0" smtClean="0">
                <a:solidFill>
                  <a:srgbClr val="FFFF00"/>
                </a:solidFill>
              </a:rPr>
              <a:t>increasing charges </a:t>
            </a:r>
            <a:r>
              <a:rPr lang="en-GB" sz="3200" dirty="0" smtClean="0">
                <a:solidFill>
                  <a:schemeClr val="bg1"/>
                </a:solidFill>
              </a:rPr>
              <a:t>for some services and introducing </a:t>
            </a:r>
          </a:p>
          <a:p>
            <a:pPr marL="92075" algn="ctr">
              <a:tabLst>
                <a:tab pos="7177088" algn="l"/>
              </a:tabLst>
            </a:pPr>
            <a:r>
              <a:rPr lang="en-GB" sz="4000" b="1" dirty="0" smtClean="0">
                <a:solidFill>
                  <a:srgbClr val="FFFF00"/>
                </a:solidFill>
              </a:rPr>
              <a:t>new sources of income </a:t>
            </a:r>
            <a:endParaRPr lang="en-GB" sz="3200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800" b="1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r>
              <a:rPr lang="en-GB" sz="3200" dirty="0" smtClean="0">
                <a:solidFill>
                  <a:schemeClr val="bg1"/>
                </a:solidFill>
              </a:rPr>
              <a:t> </a:t>
            </a:r>
          </a:p>
          <a:p>
            <a:pPr marL="92075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5577" y="3696222"/>
            <a:ext cx="7776863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1400" b="1" dirty="0" smtClean="0">
              <a:solidFill>
                <a:srgbClr val="4274B0"/>
              </a:solidFill>
            </a:endParaRPr>
          </a:p>
          <a:p>
            <a:pPr algn="ctr"/>
            <a:endParaRPr lang="en-GB" sz="4000" b="1" dirty="0" smtClean="0">
              <a:solidFill>
                <a:srgbClr val="4274B0"/>
              </a:solidFill>
            </a:endParaRPr>
          </a:p>
          <a:p>
            <a:pPr algn="ctr"/>
            <a:endParaRPr lang="en-GB" sz="4000" b="1" dirty="0" smtClean="0">
              <a:solidFill>
                <a:srgbClr val="4274B0"/>
              </a:solidFill>
            </a:endParaRPr>
          </a:p>
          <a:p>
            <a:pPr algn="ctr"/>
            <a:endParaRPr lang="en-GB" sz="4000" b="1" dirty="0">
              <a:solidFill>
                <a:srgbClr val="4274B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5535" y="476672"/>
            <a:ext cx="1152129" cy="11092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8" name="Picture 38" descr="C:\Users\russeld2\AppData\Local\Microsoft\Windows\Temporary Internet Files\Content.Word\Sport &amp; Leis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112347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924944"/>
            <a:ext cx="112186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C:\Users\russeld2\AppData\Local\Microsoft\Windows\Temporary Internet Files\Content.Word\Children's servic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149080"/>
            <a:ext cx="1152128" cy="110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:\Users\russeld2\AppData\Local\Microsoft\Windows\Temporary Internet Files\Content.Word\Street cleaning etc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5373216"/>
            <a:ext cx="115212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691680" y="4431249"/>
            <a:ext cx="67687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algn="ctr">
              <a:tabLst>
                <a:tab pos="7177088" algn="l"/>
              </a:tabLst>
            </a:pPr>
            <a:r>
              <a:rPr lang="en-GB" sz="4400" b="1" dirty="0" smtClean="0">
                <a:solidFill>
                  <a:schemeClr val="accent1"/>
                </a:solidFill>
              </a:rPr>
              <a:t>But this won’t be enough to fill the budget gap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11560" y="381322"/>
            <a:ext cx="8064896" cy="46318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92075" algn="ctr">
              <a:tabLst>
                <a:tab pos="7177088" algn="l"/>
              </a:tabLst>
            </a:pPr>
            <a:r>
              <a:rPr lang="en-GB" sz="4400" b="1" dirty="0" smtClean="0">
                <a:solidFill>
                  <a:schemeClr val="bg1"/>
                </a:solidFill>
              </a:rPr>
              <a:t>Look again at spending priorities?</a:t>
            </a:r>
          </a:p>
          <a:p>
            <a:pPr marL="92075" algn="ctr">
              <a:tabLst>
                <a:tab pos="7177088" algn="l"/>
              </a:tabLst>
            </a:pPr>
            <a:endParaRPr lang="en-GB" sz="10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r>
              <a:rPr lang="en-GB" sz="3200" dirty="0" smtClean="0">
                <a:solidFill>
                  <a:schemeClr val="bg1"/>
                </a:solidFill>
              </a:rPr>
              <a:t>To make the savings needed, the council will  have to focus spending on </a:t>
            </a:r>
          </a:p>
          <a:p>
            <a:pPr marL="92075" algn="ctr">
              <a:tabLst>
                <a:tab pos="7177088" algn="l"/>
              </a:tabLst>
            </a:pPr>
            <a:r>
              <a:rPr lang="en-GB" sz="4400" b="1" dirty="0">
                <a:solidFill>
                  <a:srgbClr val="FFFF00"/>
                </a:solidFill>
              </a:rPr>
              <a:t>s</a:t>
            </a:r>
            <a:r>
              <a:rPr lang="en-GB" sz="4400" b="1" dirty="0" smtClean="0">
                <a:solidFill>
                  <a:srgbClr val="FFFF00"/>
                </a:solidFill>
              </a:rPr>
              <a:t>ervice priorities</a:t>
            </a:r>
          </a:p>
          <a:p>
            <a:pPr marL="92075" algn="ctr">
              <a:tabLst>
                <a:tab pos="7177088" algn="l"/>
              </a:tabLst>
            </a:pPr>
            <a:endParaRPr lang="en-GB" sz="1200" b="1" dirty="0" smtClean="0">
              <a:solidFill>
                <a:srgbClr val="FFFF00"/>
              </a:solidFill>
            </a:endParaRPr>
          </a:p>
          <a:p>
            <a:pPr marL="92075" algn="ctr">
              <a:tabLst>
                <a:tab pos="7177088" algn="l"/>
              </a:tabLst>
            </a:pPr>
            <a:r>
              <a:rPr lang="en-GB" sz="3200" b="1" dirty="0" smtClean="0">
                <a:solidFill>
                  <a:srgbClr val="FFFF00"/>
                </a:solidFill>
              </a:rPr>
              <a:t> </a:t>
            </a:r>
            <a:r>
              <a:rPr lang="en-GB" sz="3200" dirty="0" smtClean="0">
                <a:solidFill>
                  <a:schemeClr val="bg1"/>
                </a:solidFill>
              </a:rPr>
              <a:t>To do this, we will need to: </a:t>
            </a:r>
          </a:p>
          <a:p>
            <a:pPr marL="663575" indent="-571500" algn="ctr">
              <a:buFont typeface="Arial" panose="020B0604020202020204" pitchFamily="34" charset="0"/>
              <a:buChar char="•"/>
              <a:tabLst>
                <a:tab pos="7177088" algn="l"/>
              </a:tabLst>
            </a:pPr>
            <a:r>
              <a:rPr lang="en-GB" sz="3600" b="1" dirty="0" smtClean="0">
                <a:solidFill>
                  <a:srgbClr val="FFFF00"/>
                </a:solidFill>
              </a:rPr>
              <a:t>reduce some services </a:t>
            </a:r>
            <a:r>
              <a:rPr lang="en-GB" sz="3200" dirty="0" smtClean="0">
                <a:solidFill>
                  <a:schemeClr val="bg1"/>
                </a:solidFill>
              </a:rPr>
              <a:t>and</a:t>
            </a:r>
            <a:endParaRPr lang="en-GB" sz="3200" b="1" dirty="0">
              <a:solidFill>
                <a:srgbClr val="FFFF00"/>
              </a:solidFill>
            </a:endParaRPr>
          </a:p>
          <a:p>
            <a:pPr marL="663575" indent="-571500" algn="ctr">
              <a:buFont typeface="Arial" panose="020B0604020202020204" pitchFamily="34" charset="0"/>
              <a:buChar char="•"/>
              <a:tabLst>
                <a:tab pos="7177088" algn="l"/>
              </a:tabLst>
            </a:pPr>
            <a:r>
              <a:rPr lang="en-GB" sz="3600" b="1" dirty="0" smtClean="0">
                <a:solidFill>
                  <a:srgbClr val="FFFF00"/>
                </a:solidFill>
              </a:rPr>
              <a:t>stop providing others</a:t>
            </a:r>
            <a:r>
              <a:rPr lang="en-GB" sz="3600" dirty="0" smtClean="0">
                <a:solidFill>
                  <a:schemeClr val="bg1"/>
                </a:solidFill>
              </a:rPr>
              <a:t> </a:t>
            </a:r>
          </a:p>
          <a:p>
            <a:pPr marL="92075" algn="ctr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1200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800" b="1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r>
              <a:rPr lang="en-GB" sz="3200" dirty="0" smtClean="0">
                <a:solidFill>
                  <a:schemeClr val="bg1"/>
                </a:solidFill>
              </a:rPr>
              <a:t> </a:t>
            </a:r>
          </a:p>
          <a:p>
            <a:pPr marL="92075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5576" y="3244334"/>
            <a:ext cx="77768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4000" b="1" dirty="0" smtClean="0">
              <a:solidFill>
                <a:srgbClr val="4274B0"/>
              </a:solidFill>
            </a:endParaRPr>
          </a:p>
          <a:p>
            <a:pPr algn="ctr"/>
            <a:endParaRPr lang="en-GB" sz="4000" b="1" dirty="0" smtClean="0">
              <a:solidFill>
                <a:srgbClr val="4274B0"/>
              </a:solidFill>
            </a:endParaRPr>
          </a:p>
          <a:p>
            <a:pPr algn="ctr"/>
            <a:endParaRPr lang="en-GB" sz="4000" b="1" dirty="0" smtClean="0">
              <a:solidFill>
                <a:srgbClr val="4274B0"/>
              </a:solidFill>
            </a:endParaRPr>
          </a:p>
          <a:p>
            <a:pPr algn="ctr"/>
            <a:endParaRPr lang="en-GB" sz="4000" b="1" dirty="0">
              <a:solidFill>
                <a:srgbClr val="4274B0"/>
              </a:solidFill>
            </a:endParaRPr>
          </a:p>
        </p:txBody>
      </p:sp>
      <p:pic>
        <p:nvPicPr>
          <p:cNvPr id="10242" name="Picture 2" descr="Image result for stop sign clip ar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250786" y="5150807"/>
            <a:ext cx="1261706" cy="1261706"/>
          </a:xfrm>
          <a:prstGeom prst="rect">
            <a:avLst/>
          </a:prstGeom>
          <a:noFill/>
        </p:spPr>
      </p:pic>
      <p:pic>
        <p:nvPicPr>
          <p:cNvPr id="7" name="Picture 20" descr="C:\Users\russeld2\AppData\Local\Microsoft\Windows\Temporary Internet Files\Content.Word\Children's servic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421" y="5211584"/>
            <a:ext cx="1296144" cy="123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612276" y="5158272"/>
            <a:ext cx="1298007" cy="1235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9" name="Picture 7" descr="C:\Users\russeld2\AppData\Local\Microsoft\Windows\Temporary Internet Files\Content.Word\Health &amp; soc car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86488" y="5211584"/>
            <a:ext cx="1290437" cy="124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C:\Users\russeld2\AppData\Local\Microsoft\Windows\Temporary Internet Files\Content.Word\educatio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87015" y="5177146"/>
            <a:ext cx="1333488" cy="126170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092364" y="5373216"/>
            <a:ext cx="7008028" cy="8640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92075" algn="ctr">
              <a:tabLst>
                <a:tab pos="7177088" algn="l"/>
              </a:tabLst>
            </a:pPr>
            <a:r>
              <a:rPr lang="en-GB" sz="4000" b="1" dirty="0" smtClean="0">
                <a:solidFill>
                  <a:schemeClr val="bg1"/>
                </a:solidFill>
              </a:rPr>
              <a:t>What happens next?</a:t>
            </a:r>
          </a:p>
          <a:p>
            <a:pPr marL="92075" algn="ctr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r>
              <a:rPr lang="en-GB" sz="9600" b="1" dirty="0" smtClean="0">
                <a:solidFill>
                  <a:srgbClr val="FFFF00"/>
                </a:solidFill>
              </a:rPr>
              <a:t>     </a:t>
            </a:r>
          </a:p>
        </p:txBody>
      </p:sp>
      <p:pic>
        <p:nvPicPr>
          <p:cNvPr id="8" name="Picture 7" descr="MP900341963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5616" y="620688"/>
            <a:ext cx="6984776" cy="47525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827584" y="404664"/>
            <a:ext cx="7344816" cy="54726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92075">
              <a:tabLst>
                <a:tab pos="7177088" algn="l"/>
              </a:tabLst>
            </a:pPr>
            <a:endParaRPr lang="en-GB" sz="800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r>
              <a:rPr lang="en-GB" sz="4800" b="1" dirty="0" smtClean="0">
                <a:solidFill>
                  <a:schemeClr val="bg1"/>
                </a:solidFill>
              </a:rPr>
              <a:t>Our spending choices</a:t>
            </a:r>
          </a:p>
          <a:p>
            <a:pPr marL="92075" algn="ctr">
              <a:tabLst>
                <a:tab pos="7177088" algn="l"/>
              </a:tabLst>
            </a:pPr>
            <a:endParaRPr lang="en-GB" sz="1600" b="1" dirty="0" smtClean="0">
              <a:solidFill>
                <a:schemeClr val="bg1"/>
              </a:solidFill>
            </a:endParaRPr>
          </a:p>
          <a:p>
            <a:pPr marL="549275" indent="-457200">
              <a:buFont typeface="Arial" panose="020B0604020202020204" pitchFamily="34" charset="0"/>
              <a:buChar char="•"/>
              <a:tabLst>
                <a:tab pos="7177088" algn="l"/>
              </a:tabLst>
            </a:pPr>
            <a:r>
              <a:rPr lang="en-GB" sz="3200" dirty="0" smtClean="0">
                <a:solidFill>
                  <a:schemeClr val="bg1"/>
                </a:solidFill>
              </a:rPr>
              <a:t>The council’s political groups are working on their </a:t>
            </a:r>
            <a:r>
              <a:rPr lang="en-GB" sz="3200" b="1" dirty="0" smtClean="0">
                <a:solidFill>
                  <a:srgbClr val="FFFF00"/>
                </a:solidFill>
              </a:rPr>
              <a:t>budget proposals </a:t>
            </a:r>
            <a:r>
              <a:rPr lang="en-GB" sz="3200" dirty="0" smtClean="0">
                <a:solidFill>
                  <a:schemeClr val="bg1"/>
                </a:solidFill>
              </a:rPr>
              <a:t>for 2019/20.  These will set out budget priorities and savings plans </a:t>
            </a:r>
            <a:endParaRPr lang="en-GB" b="1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dirty="0" smtClean="0">
              <a:solidFill>
                <a:schemeClr val="bg1"/>
              </a:solidFill>
            </a:endParaRPr>
          </a:p>
          <a:p>
            <a:pPr marL="549275" indent="-457200">
              <a:buFont typeface="Arial" panose="020B0604020202020204" pitchFamily="34" charset="0"/>
              <a:buChar char="•"/>
              <a:tabLst>
                <a:tab pos="7177088" algn="l"/>
              </a:tabLst>
            </a:pPr>
            <a:r>
              <a:rPr lang="en-GB" sz="3200" dirty="0" smtClean="0">
                <a:solidFill>
                  <a:schemeClr val="bg1"/>
                </a:solidFill>
              </a:rPr>
              <a:t>Your </a:t>
            </a:r>
            <a:r>
              <a:rPr lang="en-GB" sz="3200" b="1" dirty="0" smtClean="0">
                <a:solidFill>
                  <a:srgbClr val="FFFF00"/>
                </a:solidFill>
              </a:rPr>
              <a:t>comments and suggestions </a:t>
            </a:r>
            <a:r>
              <a:rPr lang="en-GB" sz="3200" dirty="0" smtClean="0">
                <a:solidFill>
                  <a:schemeClr val="bg1"/>
                </a:solidFill>
              </a:rPr>
              <a:t>will be considered by councillors before they set their budget in February 2019</a:t>
            </a:r>
            <a:endParaRPr lang="en-GB" sz="3200" b="1" dirty="0" smtClean="0">
              <a:solidFill>
                <a:srgbClr val="FFFF00"/>
              </a:solidFill>
            </a:endParaRPr>
          </a:p>
          <a:p>
            <a:pPr marL="92075">
              <a:lnSpc>
                <a:spcPct val="150000"/>
              </a:lnSpc>
              <a:tabLst>
                <a:tab pos="7177088" algn="l"/>
              </a:tabLst>
            </a:pPr>
            <a:endParaRPr lang="en-GB" sz="1200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800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3600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3600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36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1200" b="1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36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10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12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800" b="1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800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800" b="1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r>
              <a:rPr lang="en-GB" sz="3200" dirty="0" smtClean="0">
                <a:solidFill>
                  <a:schemeClr val="bg1"/>
                </a:solidFill>
              </a:rPr>
              <a:t> </a:t>
            </a:r>
          </a:p>
          <a:p>
            <a:pPr marL="92075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83569" y="404664"/>
            <a:ext cx="7560840" cy="54726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92075">
              <a:tabLst>
                <a:tab pos="7177088" algn="l"/>
              </a:tabLst>
            </a:pPr>
            <a:endParaRPr lang="en-GB" sz="800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r>
              <a:rPr lang="en-GB" sz="4400" b="1" dirty="0" smtClean="0">
                <a:solidFill>
                  <a:schemeClr val="bg1"/>
                </a:solidFill>
              </a:rPr>
              <a:t>What you’ve already said…</a:t>
            </a:r>
          </a:p>
          <a:p>
            <a:pPr marL="92075" algn="ctr">
              <a:tabLst>
                <a:tab pos="7177088" algn="l"/>
              </a:tabLst>
            </a:pPr>
            <a:endParaRPr lang="en-GB" sz="800" b="1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800" dirty="0" smtClean="0">
              <a:solidFill>
                <a:schemeClr val="bg1"/>
              </a:solidFill>
            </a:endParaRPr>
          </a:p>
          <a:p>
            <a:pPr marL="549275" indent="-457200">
              <a:buFont typeface="Arial" panose="020B0604020202020204" pitchFamily="34" charset="0"/>
              <a:buChar char="•"/>
              <a:tabLst>
                <a:tab pos="7177088" algn="l"/>
              </a:tabLst>
            </a:pPr>
            <a:r>
              <a:rPr lang="en-GB" sz="3200" dirty="0" smtClean="0">
                <a:solidFill>
                  <a:schemeClr val="bg1"/>
                </a:solidFill>
              </a:rPr>
              <a:t>They will also look again at what you told us during </a:t>
            </a:r>
            <a:r>
              <a:rPr lang="en-GB" sz="3200" b="1" dirty="0" smtClean="0">
                <a:solidFill>
                  <a:srgbClr val="FFFF00"/>
                </a:solidFill>
              </a:rPr>
              <a:t>last year’s budget consultation</a:t>
            </a:r>
          </a:p>
          <a:p>
            <a:pPr marL="92075">
              <a:tabLst>
                <a:tab pos="7177088" algn="l"/>
              </a:tabLst>
            </a:pPr>
            <a:endParaRPr lang="en-GB" sz="1400" dirty="0" smtClean="0">
              <a:solidFill>
                <a:schemeClr val="bg1"/>
              </a:solidFill>
            </a:endParaRPr>
          </a:p>
          <a:p>
            <a:pPr marL="549275" indent="-457200">
              <a:buFont typeface="Arial" panose="020B0604020202020204" pitchFamily="34" charset="0"/>
              <a:buChar char="•"/>
              <a:tabLst>
                <a:tab pos="7177088" algn="l"/>
              </a:tabLst>
            </a:pPr>
            <a:r>
              <a:rPr lang="en-GB" sz="3200" dirty="0" smtClean="0">
                <a:solidFill>
                  <a:schemeClr val="bg1"/>
                </a:solidFill>
              </a:rPr>
              <a:t>This asked you to </a:t>
            </a:r>
            <a:r>
              <a:rPr lang="en-GB" sz="3200" b="1" dirty="0" smtClean="0">
                <a:solidFill>
                  <a:srgbClr val="FFFF00"/>
                </a:solidFill>
              </a:rPr>
              <a:t>have your say </a:t>
            </a:r>
            <a:r>
              <a:rPr lang="en-GB" sz="3200" dirty="0" smtClean="0">
                <a:solidFill>
                  <a:schemeClr val="bg1"/>
                </a:solidFill>
              </a:rPr>
              <a:t>on a range of savings proposals, covering the three years from 2018/19 </a:t>
            </a:r>
            <a:r>
              <a:rPr lang="en-GB" sz="3200" smtClean="0">
                <a:solidFill>
                  <a:schemeClr val="bg1"/>
                </a:solidFill>
              </a:rPr>
              <a:t>to 2021/22 </a:t>
            </a:r>
            <a:endParaRPr lang="en-GB" sz="3200" dirty="0" smtClean="0">
              <a:solidFill>
                <a:schemeClr val="bg1"/>
              </a:solidFill>
            </a:endParaRPr>
          </a:p>
          <a:p>
            <a:pPr marL="549275" indent="-457200">
              <a:buFont typeface="Arial" panose="020B0604020202020204" pitchFamily="34" charset="0"/>
              <a:buChar char="•"/>
              <a:tabLst>
                <a:tab pos="7177088" algn="l"/>
              </a:tabLst>
            </a:pPr>
            <a:endParaRPr lang="en-GB" sz="1400" dirty="0" smtClean="0">
              <a:solidFill>
                <a:schemeClr val="bg1"/>
              </a:solidFill>
            </a:endParaRPr>
          </a:p>
          <a:p>
            <a:pPr marL="549275" indent="-457200">
              <a:buFont typeface="Arial" panose="020B0604020202020204" pitchFamily="34" charset="0"/>
              <a:buChar char="•"/>
              <a:tabLst>
                <a:tab pos="7177088" algn="l"/>
              </a:tabLst>
            </a:pPr>
            <a:r>
              <a:rPr lang="en-GB" sz="3200" dirty="0" smtClean="0">
                <a:solidFill>
                  <a:schemeClr val="bg1"/>
                </a:solidFill>
              </a:rPr>
              <a:t>We received more than </a:t>
            </a:r>
            <a:r>
              <a:rPr lang="en-GB" sz="3200" b="1" dirty="0" smtClean="0">
                <a:solidFill>
                  <a:srgbClr val="FFFF00"/>
                </a:solidFill>
              </a:rPr>
              <a:t>2000 comments </a:t>
            </a:r>
            <a:r>
              <a:rPr lang="en-GB" sz="3200" dirty="0" smtClean="0">
                <a:solidFill>
                  <a:schemeClr val="bg1"/>
                </a:solidFill>
              </a:rPr>
              <a:t>from </a:t>
            </a:r>
            <a:r>
              <a:rPr lang="en-GB" sz="3200" b="1" dirty="0" smtClean="0">
                <a:solidFill>
                  <a:srgbClr val="FFFF00"/>
                </a:solidFill>
              </a:rPr>
              <a:t>820 residents </a:t>
            </a:r>
            <a:r>
              <a:rPr lang="en-GB" sz="3200" dirty="0" smtClean="0">
                <a:solidFill>
                  <a:schemeClr val="bg1"/>
                </a:solidFill>
              </a:rPr>
              <a:t>and </a:t>
            </a:r>
            <a:r>
              <a:rPr lang="en-GB" sz="3200" b="1" dirty="0" smtClean="0">
                <a:solidFill>
                  <a:srgbClr val="FFFF00"/>
                </a:solidFill>
              </a:rPr>
              <a:t>31 organisations  </a:t>
            </a:r>
          </a:p>
          <a:p>
            <a:pPr marL="92075">
              <a:lnSpc>
                <a:spcPct val="150000"/>
              </a:lnSpc>
              <a:tabLst>
                <a:tab pos="7177088" algn="l"/>
              </a:tabLst>
            </a:pPr>
            <a:endParaRPr lang="en-GB" sz="1200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800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3600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3600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36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1200" b="1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36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10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12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800" b="1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800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800" b="1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r>
              <a:rPr lang="en-GB" sz="3200" dirty="0" smtClean="0">
                <a:solidFill>
                  <a:schemeClr val="bg1"/>
                </a:solidFill>
              </a:rPr>
              <a:t> </a:t>
            </a:r>
          </a:p>
          <a:p>
            <a:pPr marL="92075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318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11560" y="332656"/>
            <a:ext cx="8136904" cy="62646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92075">
              <a:tabLst>
                <a:tab pos="7177088" algn="l"/>
              </a:tabLst>
            </a:pPr>
            <a:endParaRPr lang="en-GB" sz="800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r>
              <a:rPr lang="en-GB" sz="5400" b="1" dirty="0" smtClean="0">
                <a:solidFill>
                  <a:schemeClr val="bg1"/>
                </a:solidFill>
              </a:rPr>
              <a:t>Tell us…</a:t>
            </a:r>
          </a:p>
          <a:p>
            <a:pPr marL="92075" algn="ctr">
              <a:tabLst>
                <a:tab pos="7177088" algn="l"/>
              </a:tabLst>
            </a:pPr>
            <a:endParaRPr lang="en-GB" sz="800" b="1" dirty="0" smtClean="0">
              <a:solidFill>
                <a:schemeClr val="bg1"/>
              </a:solidFill>
            </a:endParaRPr>
          </a:p>
          <a:p>
            <a:pPr marL="612000" indent="-285750">
              <a:buFont typeface="Arial" panose="020B0604020202020204" pitchFamily="34" charset="0"/>
              <a:buChar char="•"/>
              <a:tabLst>
                <a:tab pos="7177088" algn="l"/>
              </a:tabLst>
            </a:pPr>
            <a:r>
              <a:rPr lang="en-GB" sz="3200" i="1" dirty="0" smtClean="0">
                <a:solidFill>
                  <a:schemeClr val="bg1"/>
                </a:solidFill>
              </a:rPr>
              <a:t>What do you think the </a:t>
            </a:r>
            <a:r>
              <a:rPr lang="en-GB" sz="3200" b="1" i="1" dirty="0" smtClean="0">
                <a:solidFill>
                  <a:srgbClr val="FFFF00"/>
                </a:solidFill>
              </a:rPr>
              <a:t>our spending priorities </a:t>
            </a:r>
            <a:r>
              <a:rPr lang="en-GB" sz="3200" i="1" dirty="0" smtClean="0">
                <a:solidFill>
                  <a:schemeClr val="bg1"/>
                </a:solidFill>
              </a:rPr>
              <a:t>should be?</a:t>
            </a:r>
          </a:p>
          <a:p>
            <a:pPr marL="612000">
              <a:tabLst>
                <a:tab pos="7177088" algn="l"/>
              </a:tabLst>
            </a:pPr>
            <a:endParaRPr lang="en-GB" sz="1000" i="1" dirty="0" smtClean="0">
              <a:solidFill>
                <a:schemeClr val="bg1"/>
              </a:solidFill>
            </a:endParaRPr>
          </a:p>
          <a:p>
            <a:pPr marL="612000" indent="-285750">
              <a:buFont typeface="Arial" panose="020B0604020202020204" pitchFamily="34" charset="0"/>
              <a:buChar char="•"/>
              <a:tabLst>
                <a:tab pos="7177088" algn="l"/>
              </a:tabLst>
            </a:pPr>
            <a:r>
              <a:rPr lang="en-GB" sz="3200" i="1" dirty="0" smtClean="0">
                <a:solidFill>
                  <a:schemeClr val="bg1"/>
                </a:solidFill>
              </a:rPr>
              <a:t>What could we</a:t>
            </a:r>
            <a:r>
              <a:rPr lang="en-GB" sz="3200" b="1" i="1" dirty="0" smtClean="0">
                <a:solidFill>
                  <a:srgbClr val="FFFF00"/>
                </a:solidFill>
              </a:rPr>
              <a:t> do differently </a:t>
            </a:r>
            <a:r>
              <a:rPr lang="en-GB" sz="3200" i="1" dirty="0" smtClean="0">
                <a:solidFill>
                  <a:schemeClr val="bg1"/>
                </a:solidFill>
              </a:rPr>
              <a:t>to save money? </a:t>
            </a:r>
          </a:p>
          <a:p>
            <a:pPr marL="326250">
              <a:tabLst>
                <a:tab pos="7177088" algn="l"/>
              </a:tabLst>
            </a:pPr>
            <a:endParaRPr lang="en-GB" sz="1000" i="1" dirty="0" smtClean="0">
              <a:solidFill>
                <a:schemeClr val="bg1"/>
              </a:solidFill>
            </a:endParaRPr>
          </a:p>
          <a:p>
            <a:pPr marL="612000" indent="-285750">
              <a:buFont typeface="Arial" panose="020B0604020202020204" pitchFamily="34" charset="0"/>
              <a:buChar char="•"/>
              <a:tabLst>
                <a:tab pos="7177088" algn="l"/>
              </a:tabLst>
            </a:pPr>
            <a:r>
              <a:rPr lang="en-GB" sz="3200" i="1" dirty="0" smtClean="0">
                <a:solidFill>
                  <a:schemeClr val="bg1"/>
                </a:solidFill>
              </a:rPr>
              <a:t>Are there </a:t>
            </a:r>
            <a:r>
              <a:rPr lang="en-GB" sz="3200" b="1" i="1" dirty="0" smtClean="0">
                <a:solidFill>
                  <a:srgbClr val="FFFF00"/>
                </a:solidFill>
              </a:rPr>
              <a:t>services that we could reduce</a:t>
            </a:r>
            <a:r>
              <a:rPr lang="en-GB" sz="3200" i="1" dirty="0" smtClean="0">
                <a:solidFill>
                  <a:schemeClr val="bg1"/>
                </a:solidFill>
              </a:rPr>
              <a:t>?</a:t>
            </a:r>
          </a:p>
          <a:p>
            <a:pPr marL="326250">
              <a:tabLst>
                <a:tab pos="7177088" algn="l"/>
              </a:tabLst>
            </a:pPr>
            <a:endParaRPr lang="en-GB" sz="1000" i="1" dirty="0" smtClean="0">
              <a:solidFill>
                <a:schemeClr val="bg1"/>
              </a:solidFill>
            </a:endParaRPr>
          </a:p>
          <a:p>
            <a:pPr marL="612000" indent="-285750">
              <a:buFont typeface="Arial" panose="020B0604020202020204" pitchFamily="34" charset="0"/>
              <a:buChar char="•"/>
              <a:tabLst>
                <a:tab pos="7177088" algn="l"/>
              </a:tabLst>
            </a:pPr>
            <a:r>
              <a:rPr lang="en-GB" sz="3200" i="1" dirty="0" smtClean="0">
                <a:solidFill>
                  <a:schemeClr val="bg1"/>
                </a:solidFill>
              </a:rPr>
              <a:t>Could </a:t>
            </a:r>
            <a:r>
              <a:rPr lang="en-GB" sz="3200" b="1" i="1" dirty="0" smtClean="0">
                <a:solidFill>
                  <a:srgbClr val="FFFF00"/>
                </a:solidFill>
              </a:rPr>
              <a:t>communities</a:t>
            </a:r>
            <a:r>
              <a:rPr lang="en-GB" sz="3200" i="1" dirty="0" smtClean="0">
                <a:solidFill>
                  <a:srgbClr val="FFFF00"/>
                </a:solidFill>
              </a:rPr>
              <a:t> </a:t>
            </a:r>
            <a:r>
              <a:rPr lang="en-GB" sz="3200" b="1" i="1" dirty="0" smtClean="0">
                <a:solidFill>
                  <a:srgbClr val="FFFF00"/>
                </a:solidFill>
              </a:rPr>
              <a:t>do more </a:t>
            </a:r>
            <a:r>
              <a:rPr lang="en-GB" sz="3200" i="1" dirty="0" smtClean="0">
                <a:solidFill>
                  <a:schemeClr val="bg1"/>
                </a:solidFill>
              </a:rPr>
              <a:t>to help deliver services?</a:t>
            </a:r>
          </a:p>
          <a:p>
            <a:pPr marL="612000">
              <a:tabLst>
                <a:tab pos="7177088" algn="l"/>
              </a:tabLst>
            </a:pPr>
            <a:endParaRPr lang="en-GB" sz="1000" i="1" dirty="0" smtClean="0">
              <a:solidFill>
                <a:schemeClr val="bg1"/>
              </a:solidFill>
            </a:endParaRPr>
          </a:p>
          <a:p>
            <a:pPr marL="612000" indent="-285750">
              <a:buFont typeface="Arial" panose="020B0604020202020204" pitchFamily="34" charset="0"/>
              <a:buChar char="•"/>
              <a:tabLst>
                <a:tab pos="7177088" algn="l"/>
              </a:tabLst>
            </a:pPr>
            <a:r>
              <a:rPr lang="en-GB" sz="3200" i="1" dirty="0" smtClean="0">
                <a:solidFill>
                  <a:schemeClr val="bg1"/>
                </a:solidFill>
              </a:rPr>
              <a:t>What services, if any, should we </a:t>
            </a:r>
            <a:r>
              <a:rPr lang="en-GB" sz="3200" b="1" i="1" dirty="0" smtClean="0">
                <a:solidFill>
                  <a:srgbClr val="FFFF00"/>
                </a:solidFill>
              </a:rPr>
              <a:t>stop providing</a:t>
            </a:r>
            <a:r>
              <a:rPr lang="en-GB" sz="3200" i="1" dirty="0" smtClean="0">
                <a:solidFill>
                  <a:schemeClr val="bg1"/>
                </a:solidFill>
              </a:rPr>
              <a:t>?</a:t>
            </a:r>
          </a:p>
          <a:p>
            <a:pPr marL="92075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800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800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800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8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8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8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8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800" b="1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8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8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8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8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8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800" b="1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800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800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800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800" b="1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800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800" b="1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800" b="1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800" b="1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800" b="1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r>
              <a:rPr lang="en-GB" sz="800" dirty="0" smtClean="0">
                <a:solidFill>
                  <a:schemeClr val="bg1"/>
                </a:solidFill>
              </a:rPr>
              <a:t> </a:t>
            </a:r>
          </a:p>
          <a:p>
            <a:pPr marL="92075">
              <a:tabLst>
                <a:tab pos="7177088" algn="l"/>
              </a:tabLst>
            </a:pPr>
            <a:endParaRPr lang="en-GB" sz="800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800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824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755575" y="548680"/>
            <a:ext cx="7704856" cy="59303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GB" sz="4800" b="1" dirty="0"/>
              <a:t>Working </a:t>
            </a:r>
            <a:r>
              <a:rPr lang="en-GB" sz="4800" b="1" dirty="0" smtClean="0"/>
              <a:t>together </a:t>
            </a:r>
          </a:p>
          <a:p>
            <a:endParaRPr lang="en-GB" sz="1200" dirty="0" smtClean="0"/>
          </a:p>
          <a:p>
            <a:pPr algn="ctr"/>
            <a:r>
              <a:rPr lang="en-GB" dirty="0"/>
              <a:t> </a:t>
            </a:r>
            <a:r>
              <a:rPr lang="en-GB" sz="3600" dirty="0" smtClean="0"/>
              <a:t>The </a:t>
            </a:r>
            <a:r>
              <a:rPr lang="en-GB" sz="3600" b="1" dirty="0" smtClean="0">
                <a:solidFill>
                  <a:srgbClr val="FFFF00"/>
                </a:solidFill>
              </a:rPr>
              <a:t>Single </a:t>
            </a:r>
            <a:r>
              <a:rPr lang="en-GB" sz="3600" b="1" dirty="0">
                <a:solidFill>
                  <a:srgbClr val="FFFF00"/>
                </a:solidFill>
              </a:rPr>
              <a:t>Midlothian Plan </a:t>
            </a:r>
            <a:r>
              <a:rPr lang="en-GB" sz="3600" dirty="0"/>
              <a:t>says what </a:t>
            </a:r>
            <a:r>
              <a:rPr lang="en-GB" sz="3600" dirty="0" smtClean="0"/>
              <a:t>  the </a:t>
            </a:r>
            <a:r>
              <a:rPr lang="en-GB" sz="3600" dirty="0"/>
              <a:t>council and its partners are committed </a:t>
            </a:r>
            <a:r>
              <a:rPr lang="en-GB" sz="3600" dirty="0" smtClean="0"/>
              <a:t>to doing  </a:t>
            </a:r>
          </a:p>
          <a:p>
            <a:pPr algn="ctr"/>
            <a:endParaRPr lang="en-GB" sz="3600" dirty="0" smtClean="0"/>
          </a:p>
          <a:p>
            <a:pPr algn="ctr"/>
            <a:endParaRPr lang="en-GB" sz="3600" dirty="0" smtClean="0"/>
          </a:p>
          <a:p>
            <a:pPr algn="ctr"/>
            <a:endParaRPr lang="en-GB" sz="800" dirty="0" smtClean="0"/>
          </a:p>
          <a:p>
            <a:pPr algn="ctr"/>
            <a:endParaRPr lang="en-GB" sz="1200" dirty="0" smtClean="0"/>
          </a:p>
          <a:p>
            <a:pPr algn="ctr"/>
            <a:r>
              <a:rPr lang="en-GB" sz="3600" dirty="0" smtClean="0"/>
              <a:t>But </a:t>
            </a:r>
            <a:r>
              <a:rPr lang="en-GB" sz="3600" dirty="0"/>
              <a:t>its success relies </a:t>
            </a:r>
            <a:r>
              <a:rPr lang="en-GB" sz="3600" dirty="0" smtClean="0"/>
              <a:t>on you - our         </a:t>
            </a:r>
            <a:r>
              <a:rPr lang="en-GB" sz="3600" b="1" dirty="0" smtClean="0">
                <a:solidFill>
                  <a:srgbClr val="FFFF00"/>
                </a:solidFill>
              </a:rPr>
              <a:t>citizens</a:t>
            </a:r>
            <a:r>
              <a:rPr lang="en-GB" sz="3600" b="1" dirty="0">
                <a:solidFill>
                  <a:srgbClr val="FFFF00"/>
                </a:solidFill>
              </a:rPr>
              <a:t>, communities and </a:t>
            </a:r>
            <a:r>
              <a:rPr lang="en-GB" sz="3600" b="1" dirty="0" smtClean="0">
                <a:solidFill>
                  <a:srgbClr val="FFFF00"/>
                </a:solidFill>
              </a:rPr>
              <a:t>businesses </a:t>
            </a:r>
            <a:r>
              <a:rPr lang="en-GB" sz="3600" dirty="0" smtClean="0">
                <a:solidFill>
                  <a:schemeClr val="bg1"/>
                </a:solidFill>
              </a:rPr>
              <a:t>-</a:t>
            </a:r>
            <a:r>
              <a:rPr lang="en-GB" sz="3600" b="1" dirty="0" smtClean="0">
                <a:solidFill>
                  <a:srgbClr val="FFFF00"/>
                </a:solidFill>
              </a:rPr>
              <a:t> </a:t>
            </a:r>
            <a:r>
              <a:rPr lang="en-GB" sz="3600" dirty="0"/>
              <a:t>playing </a:t>
            </a:r>
            <a:r>
              <a:rPr lang="en-GB" sz="3600" dirty="0" smtClean="0"/>
              <a:t>your </a:t>
            </a:r>
            <a:r>
              <a:rPr lang="en-GB" sz="3600" dirty="0"/>
              <a:t>part </a:t>
            </a:r>
            <a:r>
              <a:rPr lang="en-GB" sz="3600" dirty="0" smtClean="0"/>
              <a:t>too </a:t>
            </a:r>
            <a:endParaRPr lang="en-GB" sz="1200" dirty="0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539552" y="6479006"/>
            <a:ext cx="8136904" cy="378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539552" y="3284984"/>
            <a:ext cx="7992887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24" y="3437954"/>
            <a:ext cx="2497357" cy="77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92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76672"/>
            <a:ext cx="7200800" cy="5400600"/>
          </a:xfrm>
        </p:spPr>
        <p:txBody>
          <a:bodyPr>
            <a:noAutofit/>
          </a:bodyPr>
          <a:lstStyle/>
          <a:p>
            <a:pPr algn="l"/>
            <a:r>
              <a:rPr lang="en-GB" b="1" dirty="0" smtClean="0">
                <a:solidFill>
                  <a:schemeClr val="tx2"/>
                </a:solidFill>
                <a:cs typeface="Arial" pitchFamily="34" charset="0"/>
              </a:rPr>
              <a:t>                     </a:t>
            </a:r>
            <a:endParaRPr lang="en-GB" sz="4000" b="1" dirty="0" smtClean="0">
              <a:solidFill>
                <a:schemeClr val="tx2"/>
              </a:solidFill>
              <a:cs typeface="Arial" pitchFamily="34" charset="0"/>
            </a:endParaRPr>
          </a:p>
          <a:p>
            <a:pPr algn="l"/>
            <a:endParaRPr lang="en-GB" sz="1000" b="1" dirty="0" smtClean="0">
              <a:solidFill>
                <a:schemeClr val="tx2"/>
              </a:solidFill>
              <a:cs typeface="Arial" pitchFamily="34" charset="0"/>
            </a:endParaRPr>
          </a:p>
          <a:p>
            <a:pPr algn="l"/>
            <a:endParaRPr lang="en-GB" sz="1000" b="1" dirty="0" smtClean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11560" y="571236"/>
            <a:ext cx="7632848" cy="53060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92075" algn="ctr">
              <a:tabLst>
                <a:tab pos="7177088" algn="l"/>
              </a:tabLst>
            </a:pPr>
            <a:endParaRPr lang="en-GB" sz="800" dirty="0" smtClean="0">
              <a:solidFill>
                <a:schemeClr val="bg1"/>
              </a:solidFill>
            </a:endParaRPr>
          </a:p>
          <a:p>
            <a:pPr marL="450850" indent="-358775" algn="ctr">
              <a:tabLst>
                <a:tab pos="7177088" algn="l"/>
              </a:tabLst>
            </a:pPr>
            <a:r>
              <a:rPr lang="en-GB" sz="4800" b="1" dirty="0" smtClean="0">
                <a:solidFill>
                  <a:schemeClr val="bg1"/>
                </a:solidFill>
                <a:latin typeface="+mj-lt"/>
              </a:rPr>
              <a:t>How to have your say</a:t>
            </a:r>
          </a:p>
          <a:p>
            <a:pPr marL="450850" indent="-358775" algn="ctr">
              <a:tabLst>
                <a:tab pos="7177088" algn="l"/>
              </a:tabLst>
            </a:pPr>
            <a:endParaRPr lang="en-GB" sz="2000" b="1" dirty="0" smtClean="0">
              <a:solidFill>
                <a:schemeClr val="bg1"/>
              </a:solidFill>
              <a:latin typeface="+mj-lt"/>
            </a:endParaRPr>
          </a:p>
          <a:p>
            <a:pPr marL="450850" indent="-358775">
              <a:buFont typeface="Arial" pitchFamily="34" charset="0"/>
              <a:buChar char="•"/>
              <a:tabLst>
                <a:tab pos="7177088" algn="l"/>
              </a:tabLst>
            </a:pPr>
            <a:r>
              <a:rPr lang="en-GB" sz="3200" dirty="0" smtClean="0">
                <a:solidFill>
                  <a:schemeClr val="bg1"/>
                </a:solidFill>
                <a:latin typeface="+mj-lt"/>
              </a:rPr>
              <a:t>Complete our online survey at: </a:t>
            </a:r>
            <a:r>
              <a:rPr lang="en-GB" sz="3200" b="1" dirty="0" smtClean="0">
                <a:solidFill>
                  <a:srgbClr val="FFFF00"/>
                </a:solidFill>
                <a:latin typeface="+mj-lt"/>
              </a:rPr>
              <a:t>www.midlothian.gov.uk/spendingchoices</a:t>
            </a:r>
            <a:r>
              <a:rPr lang="en-GB" sz="3200" dirty="0" smtClean="0">
                <a:solidFill>
                  <a:schemeClr val="bg1"/>
                </a:solidFill>
                <a:latin typeface="+mj-lt"/>
              </a:rPr>
              <a:t> </a:t>
            </a:r>
          </a:p>
          <a:p>
            <a:pPr marL="450850" indent="-358775">
              <a:lnSpc>
                <a:spcPct val="150000"/>
              </a:lnSpc>
              <a:buFont typeface="Arial" pitchFamily="34" charset="0"/>
              <a:buChar char="•"/>
              <a:tabLst>
                <a:tab pos="7177088" algn="l"/>
              </a:tabLst>
            </a:pPr>
            <a:endParaRPr lang="en-GB" sz="800" dirty="0" smtClean="0">
              <a:solidFill>
                <a:schemeClr val="bg1"/>
              </a:solidFill>
              <a:latin typeface="+mj-lt"/>
            </a:endParaRPr>
          </a:p>
          <a:p>
            <a:pPr marL="450850" indent="-358775">
              <a:lnSpc>
                <a:spcPct val="150000"/>
              </a:lnSpc>
              <a:buFont typeface="Arial" pitchFamily="34" charset="0"/>
              <a:buChar char="•"/>
              <a:tabLst>
                <a:tab pos="7177088" algn="l"/>
              </a:tabLst>
            </a:pPr>
            <a:r>
              <a:rPr lang="en-GB" sz="3200" dirty="0" smtClean="0">
                <a:solidFill>
                  <a:schemeClr val="bg1"/>
                </a:solidFill>
                <a:latin typeface="+mj-lt"/>
              </a:rPr>
              <a:t>Email: </a:t>
            </a:r>
            <a:r>
              <a:rPr lang="en-GB" sz="3200" b="1" dirty="0" smtClean="0">
                <a:solidFill>
                  <a:srgbClr val="FFFF00"/>
                </a:solidFill>
                <a:latin typeface="+mj-lt"/>
              </a:rPr>
              <a:t>HaveYourSay@midlothian.gov.uk</a:t>
            </a:r>
            <a:endParaRPr lang="en-GB" sz="3200" b="1" dirty="0">
              <a:solidFill>
                <a:srgbClr val="FFFF00"/>
              </a:solidFill>
              <a:latin typeface="+mj-lt"/>
            </a:endParaRPr>
          </a:p>
          <a:p>
            <a:pPr marL="92075">
              <a:lnSpc>
                <a:spcPct val="150000"/>
              </a:lnSpc>
              <a:tabLst>
                <a:tab pos="7177088" algn="l"/>
              </a:tabLst>
            </a:pPr>
            <a:endParaRPr lang="en-GB" sz="1000" b="1" dirty="0" smtClean="0">
              <a:solidFill>
                <a:srgbClr val="FFFF00"/>
              </a:solidFill>
              <a:latin typeface="+mj-lt"/>
            </a:endParaRPr>
          </a:p>
          <a:p>
            <a:pPr marL="450850" indent="-358775">
              <a:buFont typeface="Arial" pitchFamily="34" charset="0"/>
              <a:buChar char="•"/>
              <a:tabLst>
                <a:tab pos="7177088" algn="l"/>
              </a:tabLst>
            </a:pPr>
            <a:r>
              <a:rPr lang="en-GB" sz="3200" dirty="0" smtClean="0">
                <a:solidFill>
                  <a:schemeClr val="bg1"/>
                </a:solidFill>
                <a:latin typeface="+mj-lt"/>
              </a:rPr>
              <a:t>Join the conversation on </a:t>
            </a:r>
            <a:r>
              <a:rPr lang="en-GB" sz="3200" b="1" dirty="0" smtClean="0">
                <a:solidFill>
                  <a:srgbClr val="FFFF00"/>
                </a:solidFill>
                <a:latin typeface="+mj-lt"/>
              </a:rPr>
              <a:t>Facebook</a:t>
            </a:r>
            <a:r>
              <a:rPr lang="en-GB" sz="3200" dirty="0" smtClean="0">
                <a:solidFill>
                  <a:schemeClr val="bg1"/>
                </a:solidFill>
                <a:latin typeface="+mj-lt"/>
              </a:rPr>
              <a:t> and </a:t>
            </a:r>
            <a:r>
              <a:rPr lang="en-GB" sz="3200" b="1" dirty="0" smtClean="0">
                <a:solidFill>
                  <a:srgbClr val="FFFF00"/>
                </a:solidFill>
                <a:latin typeface="+mj-lt"/>
              </a:rPr>
              <a:t>Twitter </a:t>
            </a:r>
            <a:r>
              <a:rPr lang="en-GB" sz="3200" dirty="0" smtClean="0">
                <a:solidFill>
                  <a:schemeClr val="bg1"/>
                </a:solidFill>
                <a:latin typeface="+mj-lt"/>
              </a:rPr>
              <a:t>@midgov #MakingaDifference</a:t>
            </a:r>
          </a:p>
          <a:p>
            <a:pPr marL="450850" indent="-358775">
              <a:buFont typeface="Arial" pitchFamily="34" charset="0"/>
              <a:buChar char="•"/>
              <a:tabLst>
                <a:tab pos="7177088" algn="l"/>
              </a:tabLst>
            </a:pPr>
            <a:endParaRPr lang="en-GB" sz="1400" dirty="0">
              <a:solidFill>
                <a:schemeClr val="bg1"/>
              </a:solidFill>
              <a:latin typeface="+mj-lt"/>
            </a:endParaRPr>
          </a:p>
          <a:p>
            <a:pPr marL="92075">
              <a:tabLst>
                <a:tab pos="7177088" algn="l"/>
              </a:tabLst>
            </a:pPr>
            <a:r>
              <a:rPr lang="en-GB" sz="3200" i="1" dirty="0" smtClean="0">
                <a:solidFill>
                  <a:schemeClr val="bg1"/>
                </a:solidFill>
                <a:latin typeface="+mj-lt"/>
              </a:rPr>
              <a:t>                                                                       or…</a:t>
            </a:r>
          </a:p>
          <a:p>
            <a:pPr marL="92075">
              <a:tabLst>
                <a:tab pos="7177088" algn="l"/>
              </a:tabLst>
            </a:pPr>
            <a:endParaRPr lang="en-GB" sz="2400" dirty="0" smtClean="0">
              <a:solidFill>
                <a:schemeClr val="bg1"/>
              </a:solidFill>
            </a:endParaRPr>
          </a:p>
          <a:p>
            <a:pPr marL="450850" indent="-358775" algn="ctr">
              <a:tabLst>
                <a:tab pos="7177088" algn="l"/>
              </a:tabLst>
            </a:pPr>
            <a:endParaRPr lang="en-GB" sz="1200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3600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3600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36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12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36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10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12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8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800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8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r>
              <a:rPr lang="en-GB" sz="3200" dirty="0" smtClean="0">
                <a:solidFill>
                  <a:schemeClr val="bg1"/>
                </a:solidFill>
              </a:rPr>
              <a:t> </a:t>
            </a:r>
          </a:p>
          <a:p>
            <a:pPr marL="92075" algn="ctr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76672"/>
            <a:ext cx="7200800" cy="5400600"/>
          </a:xfrm>
        </p:spPr>
        <p:txBody>
          <a:bodyPr>
            <a:noAutofit/>
          </a:bodyPr>
          <a:lstStyle/>
          <a:p>
            <a:pPr algn="l"/>
            <a:r>
              <a:rPr lang="en-GB" b="1" dirty="0" smtClean="0">
                <a:solidFill>
                  <a:schemeClr val="tx2"/>
                </a:solidFill>
                <a:cs typeface="Arial" pitchFamily="34" charset="0"/>
              </a:rPr>
              <a:t>                     </a:t>
            </a:r>
            <a:endParaRPr lang="en-GB" sz="4000" b="1" dirty="0" smtClean="0">
              <a:solidFill>
                <a:schemeClr val="tx2"/>
              </a:solidFill>
              <a:cs typeface="Arial" pitchFamily="34" charset="0"/>
            </a:endParaRPr>
          </a:p>
          <a:p>
            <a:pPr algn="l"/>
            <a:endParaRPr lang="en-GB" sz="1000" b="1" dirty="0" smtClean="0">
              <a:solidFill>
                <a:schemeClr val="tx2"/>
              </a:solidFill>
              <a:cs typeface="Arial" pitchFamily="34" charset="0"/>
            </a:endParaRPr>
          </a:p>
          <a:p>
            <a:pPr algn="l"/>
            <a:endParaRPr lang="en-GB" sz="1000" b="1" dirty="0" smtClean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3568" y="548679"/>
            <a:ext cx="7560840" cy="532859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92075" algn="ctr">
              <a:tabLst>
                <a:tab pos="7177088" algn="l"/>
              </a:tabLst>
            </a:pPr>
            <a:endParaRPr lang="en-GB" sz="800" dirty="0" smtClean="0">
              <a:solidFill>
                <a:schemeClr val="bg1"/>
              </a:solidFill>
            </a:endParaRPr>
          </a:p>
          <a:p>
            <a:pPr marL="450850" indent="-358775" algn="ctr">
              <a:tabLst>
                <a:tab pos="7177088" algn="l"/>
              </a:tabLst>
            </a:pPr>
            <a:r>
              <a:rPr lang="en-GB" sz="4800" b="1" dirty="0" smtClean="0">
                <a:solidFill>
                  <a:schemeClr val="bg1"/>
                </a:solidFill>
              </a:rPr>
              <a:t>How to have your say</a:t>
            </a:r>
            <a:endParaRPr lang="en-GB" sz="800" b="1" dirty="0" smtClean="0">
              <a:solidFill>
                <a:schemeClr val="bg1"/>
              </a:solidFill>
            </a:endParaRPr>
          </a:p>
          <a:p>
            <a:pPr marL="450850" indent="-358775">
              <a:tabLst>
                <a:tab pos="7177088" algn="l"/>
              </a:tabLst>
            </a:pPr>
            <a:endParaRPr lang="en-GB" sz="1000" dirty="0" smtClean="0">
              <a:solidFill>
                <a:schemeClr val="bg1"/>
              </a:solidFill>
            </a:endParaRPr>
          </a:p>
          <a:p>
            <a:pPr marL="450850" indent="-358775">
              <a:buFont typeface="Arial" pitchFamily="34" charset="0"/>
              <a:buChar char="•"/>
              <a:tabLst>
                <a:tab pos="7177088" algn="l"/>
              </a:tabLst>
            </a:pPr>
            <a:r>
              <a:rPr lang="en-GB" sz="3200" dirty="0" smtClean="0">
                <a:solidFill>
                  <a:schemeClr val="bg1"/>
                </a:solidFill>
              </a:rPr>
              <a:t>Write to </a:t>
            </a:r>
            <a:r>
              <a:rPr lang="en-GB" sz="3200" b="1" dirty="0" smtClean="0">
                <a:solidFill>
                  <a:srgbClr val="FFFF00"/>
                </a:solidFill>
              </a:rPr>
              <a:t>Have Your Say</a:t>
            </a:r>
            <a:r>
              <a:rPr lang="en-GB" sz="3200" dirty="0" smtClean="0">
                <a:solidFill>
                  <a:schemeClr val="bg1"/>
                </a:solidFill>
              </a:rPr>
              <a:t>, Midlothian House, Buccleuch Street, Dalkeith EH22 1DN</a:t>
            </a:r>
          </a:p>
          <a:p>
            <a:pPr marL="92075">
              <a:tabLst>
                <a:tab pos="7177088" algn="l"/>
              </a:tabLst>
            </a:pPr>
            <a:endParaRPr lang="en-GB" sz="1000" dirty="0" smtClean="0">
              <a:solidFill>
                <a:schemeClr val="bg1"/>
              </a:solidFill>
            </a:endParaRPr>
          </a:p>
          <a:p>
            <a:pPr marL="450850" indent="-358775">
              <a:buFont typeface="Arial" pitchFamily="34" charset="0"/>
              <a:buChar char="•"/>
              <a:tabLst>
                <a:tab pos="7177088" algn="l"/>
              </a:tabLst>
            </a:pPr>
            <a:r>
              <a:rPr lang="en-GB" sz="3200" dirty="0" smtClean="0">
                <a:solidFill>
                  <a:schemeClr val="bg1"/>
                </a:solidFill>
              </a:rPr>
              <a:t>Come along to our </a:t>
            </a:r>
            <a:r>
              <a:rPr lang="en-GB" sz="3200" b="1" dirty="0" smtClean="0">
                <a:solidFill>
                  <a:srgbClr val="FFFF00"/>
                </a:solidFill>
              </a:rPr>
              <a:t>‘Have Your Say’ meetings </a:t>
            </a:r>
            <a:r>
              <a:rPr lang="en-GB" sz="3200" dirty="0" smtClean="0">
                <a:solidFill>
                  <a:schemeClr val="bg1"/>
                </a:solidFill>
              </a:rPr>
              <a:t>in late 2018/early 2019 (details to be publicised)</a:t>
            </a:r>
          </a:p>
          <a:p>
            <a:pPr marL="92075">
              <a:tabLst>
                <a:tab pos="7177088" algn="l"/>
              </a:tabLst>
            </a:pPr>
            <a:endParaRPr lang="en-GB" sz="1000" dirty="0" smtClean="0">
              <a:solidFill>
                <a:schemeClr val="bg1"/>
              </a:solidFill>
            </a:endParaRPr>
          </a:p>
          <a:p>
            <a:pPr marL="450850" indent="-358775">
              <a:buFont typeface="Arial" pitchFamily="34" charset="0"/>
              <a:buChar char="•"/>
              <a:tabLst>
                <a:tab pos="7177088" algn="l"/>
              </a:tabLst>
            </a:pPr>
            <a:r>
              <a:rPr lang="en-GB" sz="3200" dirty="0" smtClean="0">
                <a:solidFill>
                  <a:schemeClr val="bg1"/>
                </a:solidFill>
              </a:rPr>
              <a:t>Speak to your local councillors</a:t>
            </a:r>
          </a:p>
          <a:p>
            <a:pPr marL="450850" indent="-358775" algn="ctr">
              <a:tabLst>
                <a:tab pos="7177088" algn="l"/>
              </a:tabLst>
            </a:pPr>
            <a:endParaRPr lang="en-GB" sz="1200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3600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3600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36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12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36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10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12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8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800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8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r>
              <a:rPr lang="en-GB" sz="3200" dirty="0" smtClean="0">
                <a:solidFill>
                  <a:schemeClr val="bg1"/>
                </a:solidFill>
              </a:rPr>
              <a:t> </a:t>
            </a:r>
          </a:p>
          <a:p>
            <a:pPr marL="92075" algn="ctr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331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76672"/>
            <a:ext cx="7200800" cy="5400600"/>
          </a:xfrm>
        </p:spPr>
        <p:txBody>
          <a:bodyPr>
            <a:noAutofit/>
          </a:bodyPr>
          <a:lstStyle/>
          <a:p>
            <a:pPr algn="l"/>
            <a:r>
              <a:rPr lang="en-GB" b="1" dirty="0" smtClean="0">
                <a:solidFill>
                  <a:schemeClr val="tx2"/>
                </a:solidFill>
                <a:cs typeface="Arial" pitchFamily="34" charset="0"/>
              </a:rPr>
              <a:t>                     </a:t>
            </a:r>
            <a:endParaRPr lang="en-GB" sz="4000" b="1" dirty="0" smtClean="0">
              <a:solidFill>
                <a:schemeClr val="tx2"/>
              </a:solidFill>
              <a:cs typeface="Arial" pitchFamily="34" charset="0"/>
            </a:endParaRPr>
          </a:p>
          <a:p>
            <a:pPr algn="l"/>
            <a:endParaRPr lang="en-GB" sz="1000" b="1" dirty="0" smtClean="0">
              <a:solidFill>
                <a:schemeClr val="tx2"/>
              </a:solidFill>
              <a:cs typeface="Arial" pitchFamily="34" charset="0"/>
            </a:endParaRPr>
          </a:p>
          <a:p>
            <a:pPr algn="l"/>
            <a:endParaRPr lang="en-GB" sz="1000" b="1" dirty="0" smtClean="0">
              <a:solidFill>
                <a:schemeClr val="tx2"/>
              </a:solidFill>
              <a:cs typeface="Arial" pitchFamily="34" charset="0"/>
            </a:endParaRPr>
          </a:p>
        </p:txBody>
      </p:sp>
      <p:pic>
        <p:nvPicPr>
          <p:cNvPr id="6" name="Picture 5" descr="MP900341963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9592" y="1052736"/>
            <a:ext cx="7272808" cy="483473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99592" y="404664"/>
            <a:ext cx="7272808" cy="504056"/>
          </a:xfrm>
          <a:prstGeom prst="rect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en-GB" sz="20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en-GB" sz="24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www.midlothian.gov.uk/spendingchoices</a:t>
            </a:r>
            <a:endParaRPr lang="en-GB" sz="24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028" name="AutoShape 4" descr="Related imag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165225"/>
            <a:ext cx="1536105" cy="153610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727820" y="548680"/>
            <a:ext cx="7704856" cy="59303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</a:rPr>
              <a:t>Working together</a:t>
            </a:r>
          </a:p>
          <a:p>
            <a:endParaRPr lang="en-GB" sz="1200" dirty="0"/>
          </a:p>
          <a:p>
            <a:pPr algn="ctr"/>
            <a:r>
              <a:rPr lang="en-GB" sz="4000" b="1" dirty="0" smtClean="0">
                <a:solidFill>
                  <a:srgbClr val="FFFF00"/>
                </a:solidFill>
              </a:rPr>
              <a:t>The council is strongly committed </a:t>
            </a:r>
            <a:r>
              <a:rPr lang="en-GB" sz="4000" b="1" dirty="0">
                <a:solidFill>
                  <a:srgbClr val="FFFF00"/>
                </a:solidFill>
              </a:rPr>
              <a:t>to partnership </a:t>
            </a:r>
            <a:r>
              <a:rPr lang="en-GB" sz="4000" b="1" dirty="0" smtClean="0">
                <a:solidFill>
                  <a:srgbClr val="FFFF00"/>
                </a:solidFill>
              </a:rPr>
              <a:t>working </a:t>
            </a:r>
          </a:p>
          <a:p>
            <a:endParaRPr lang="en-GB" sz="2800" dirty="0"/>
          </a:p>
          <a:p>
            <a:pPr algn="ctr"/>
            <a:endParaRPr lang="en-GB" sz="3600" dirty="0" smtClean="0"/>
          </a:p>
          <a:p>
            <a:pPr algn="ctr"/>
            <a:endParaRPr lang="en-GB" sz="3200" dirty="0" smtClean="0"/>
          </a:p>
          <a:p>
            <a:pPr algn="ctr"/>
            <a:r>
              <a:rPr lang="en-GB" sz="3200" dirty="0" smtClean="0"/>
              <a:t>We work closely with voluntary organisations, charities, community groups, businesses, neighbouring councils and other public sector partners to deliver services</a:t>
            </a:r>
          </a:p>
          <a:p>
            <a:endParaRPr lang="en-GB" dirty="0"/>
          </a:p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 flipV="1">
            <a:off x="539552" y="6479006"/>
            <a:ext cx="8136904" cy="378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83569" y="2852936"/>
            <a:ext cx="7992887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333" y="3005906"/>
            <a:ext cx="2497357" cy="77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674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47565" y="476672"/>
            <a:ext cx="7920878" cy="60023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GB" sz="4400" b="1" dirty="0"/>
              <a:t>H</a:t>
            </a:r>
            <a:r>
              <a:rPr lang="en-GB" sz="4400" b="1" dirty="0" smtClean="0"/>
              <a:t>ow we’re making a difference</a:t>
            </a:r>
          </a:p>
          <a:p>
            <a:pPr algn="ctr"/>
            <a:endParaRPr lang="en-GB" sz="800" b="1" dirty="0" smtClean="0"/>
          </a:p>
          <a:p>
            <a:pPr algn="ctr"/>
            <a:endParaRPr lang="en-GB" sz="3600" dirty="0" smtClean="0"/>
          </a:p>
          <a:p>
            <a:pPr algn="ctr"/>
            <a:endParaRPr lang="en-GB" sz="3200" dirty="0" smtClean="0"/>
          </a:p>
          <a:p>
            <a:pPr algn="ctr"/>
            <a:endParaRPr lang="en-GB" sz="800" dirty="0" smtClean="0"/>
          </a:p>
          <a:p>
            <a:pPr algn="ctr"/>
            <a:endParaRPr lang="en-GB" sz="800" dirty="0" smtClean="0"/>
          </a:p>
          <a:p>
            <a:pPr algn="ctr"/>
            <a:r>
              <a:rPr lang="en-GB" sz="3600" dirty="0" smtClean="0"/>
              <a:t>Since 2015, we’ve invested:</a:t>
            </a:r>
          </a:p>
          <a:p>
            <a:pPr algn="ctr"/>
            <a:endParaRPr lang="en-GB" sz="800" dirty="0" smtClean="0"/>
          </a:p>
          <a:p>
            <a:pPr marL="571500" indent="-395288" algn="ctr">
              <a:buFont typeface="Arial" panose="020B0604020202020204" pitchFamily="34" charset="0"/>
              <a:buChar char="•"/>
            </a:pPr>
            <a:r>
              <a:rPr lang="en-GB" sz="3600" b="1" dirty="0" smtClean="0">
                <a:solidFill>
                  <a:srgbClr val="FFFF00"/>
                </a:solidFill>
              </a:rPr>
              <a:t>£37.9 </a:t>
            </a:r>
            <a:r>
              <a:rPr lang="en-GB" sz="3600" b="1" dirty="0">
                <a:solidFill>
                  <a:srgbClr val="FFFF00"/>
                </a:solidFill>
              </a:rPr>
              <a:t>million in </a:t>
            </a:r>
            <a:r>
              <a:rPr lang="en-GB" sz="3600" b="1" dirty="0" smtClean="0">
                <a:solidFill>
                  <a:srgbClr val="FFFF00"/>
                </a:solidFill>
              </a:rPr>
              <a:t>secondary schools</a:t>
            </a:r>
          </a:p>
          <a:p>
            <a:pPr marL="571500" indent="-395288" algn="ctr">
              <a:buFont typeface="Arial" panose="020B0604020202020204" pitchFamily="34" charset="0"/>
              <a:buChar char="•"/>
            </a:pPr>
            <a:endParaRPr lang="en-GB" sz="800" b="1" dirty="0">
              <a:solidFill>
                <a:srgbClr val="FFFF00"/>
              </a:solidFill>
            </a:endParaRPr>
          </a:p>
          <a:p>
            <a:pPr marL="539750" indent="-363538" algn="ctr">
              <a:buFont typeface="Arial" panose="020B0604020202020204" pitchFamily="34" charset="0"/>
              <a:buChar char="•"/>
            </a:pPr>
            <a:r>
              <a:rPr lang="en-GB" sz="3600" b="1" dirty="0" smtClean="0">
                <a:solidFill>
                  <a:srgbClr val="FFFF00"/>
                </a:solidFill>
              </a:rPr>
              <a:t>£38 </a:t>
            </a:r>
            <a:r>
              <a:rPr lang="en-GB" sz="3600" b="1" dirty="0">
                <a:solidFill>
                  <a:srgbClr val="FFFF00"/>
                </a:solidFill>
              </a:rPr>
              <a:t>million </a:t>
            </a:r>
            <a:r>
              <a:rPr lang="en-GB" sz="3600" b="1" dirty="0" smtClean="0">
                <a:solidFill>
                  <a:srgbClr val="FFFF00"/>
                </a:solidFill>
              </a:rPr>
              <a:t>in primary/ nursery/ early </a:t>
            </a:r>
            <a:r>
              <a:rPr lang="en-GB" sz="3600" b="1" dirty="0">
                <a:solidFill>
                  <a:srgbClr val="FFFF00"/>
                </a:solidFill>
              </a:rPr>
              <a:t>y</a:t>
            </a:r>
            <a:r>
              <a:rPr lang="en-GB" sz="3600" b="1" dirty="0" smtClean="0">
                <a:solidFill>
                  <a:srgbClr val="FFFF00"/>
                </a:solidFill>
              </a:rPr>
              <a:t>ears schools</a:t>
            </a:r>
          </a:p>
          <a:p>
            <a:pPr marL="539750" indent="-363538" algn="ctr">
              <a:buFont typeface="Arial" panose="020B0604020202020204" pitchFamily="34" charset="0"/>
              <a:buChar char="•"/>
            </a:pPr>
            <a:endParaRPr lang="en-GB" sz="800" b="1" dirty="0">
              <a:solidFill>
                <a:srgbClr val="FFFF00"/>
              </a:solidFill>
            </a:endParaRPr>
          </a:p>
          <a:p>
            <a:pPr marL="571500" indent="-395288" algn="ctr">
              <a:buFont typeface="Arial" panose="020B0604020202020204" pitchFamily="34" charset="0"/>
              <a:buChar char="•"/>
            </a:pPr>
            <a:r>
              <a:rPr lang="en-GB" sz="3600" b="1" dirty="0" smtClean="0">
                <a:solidFill>
                  <a:srgbClr val="FFFF00"/>
                </a:solidFill>
              </a:rPr>
              <a:t>£51.2 million in housing for rent</a:t>
            </a:r>
          </a:p>
          <a:p>
            <a:pPr marL="571500" indent="-395288" algn="ctr">
              <a:buFont typeface="Arial" panose="020B0604020202020204" pitchFamily="34" charset="0"/>
              <a:buChar char="•"/>
            </a:pPr>
            <a:endParaRPr lang="en-GB" sz="800" b="1" dirty="0" smtClean="0">
              <a:solidFill>
                <a:srgbClr val="FFFF00"/>
              </a:solidFill>
            </a:endParaRPr>
          </a:p>
          <a:p>
            <a:pPr marL="571500" indent="-395288" algn="ctr">
              <a:buFont typeface="Arial" panose="020B0604020202020204" pitchFamily="34" charset="0"/>
              <a:buChar char="•"/>
            </a:pPr>
            <a:r>
              <a:rPr lang="en-GB" sz="3600" b="1" dirty="0" smtClean="0">
                <a:solidFill>
                  <a:srgbClr val="FFFF00"/>
                </a:solidFill>
              </a:rPr>
              <a:t>£3.1 </a:t>
            </a:r>
            <a:r>
              <a:rPr lang="en-GB" sz="3600" b="1" dirty="0">
                <a:solidFill>
                  <a:srgbClr val="FFFF00"/>
                </a:solidFill>
              </a:rPr>
              <a:t>million </a:t>
            </a:r>
            <a:r>
              <a:rPr lang="en-GB" sz="3600" b="1" dirty="0" smtClean="0">
                <a:solidFill>
                  <a:srgbClr val="FFFF00"/>
                </a:solidFill>
              </a:rPr>
              <a:t>in care homes</a:t>
            </a:r>
          </a:p>
          <a:p>
            <a:r>
              <a:rPr lang="en-GB" dirty="0" smtClean="0"/>
              <a:t> </a:t>
            </a:r>
            <a:r>
              <a:rPr lang="en-GB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 flipV="1">
            <a:off x="539552" y="6479006"/>
            <a:ext cx="8136904" cy="378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MP900341963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60555" y="1268760"/>
            <a:ext cx="1893938" cy="1224136"/>
          </a:xfrm>
          <a:prstGeom prst="rect">
            <a:avLst/>
          </a:prstGeom>
        </p:spPr>
      </p:pic>
      <p:pic>
        <p:nvPicPr>
          <p:cNvPr id="11" name="Picture 10" descr="MP900341963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1207" y="1268760"/>
            <a:ext cx="1880557" cy="1224136"/>
          </a:xfrm>
          <a:prstGeom prst="rect">
            <a:avLst/>
          </a:prstGeom>
        </p:spPr>
      </p:pic>
      <p:pic>
        <p:nvPicPr>
          <p:cNvPr id="12" name="Picture 11" descr="MP900341963.JPG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54493" y="1268760"/>
            <a:ext cx="1901940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75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755576" y="488822"/>
            <a:ext cx="7704856" cy="59303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GB" sz="4400" b="1" dirty="0" smtClean="0"/>
              <a:t>How we’re making a difference</a:t>
            </a:r>
          </a:p>
          <a:p>
            <a:endParaRPr lang="en-GB" sz="1200" dirty="0" smtClean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3200" b="1" dirty="0" smtClean="0">
                <a:solidFill>
                  <a:srgbClr val="FFFF00"/>
                </a:solidFill>
              </a:rPr>
              <a:t>A </a:t>
            </a:r>
            <a:r>
              <a:rPr lang="en-GB" sz="3200" b="1" dirty="0">
                <a:solidFill>
                  <a:srgbClr val="FFFF00"/>
                </a:solidFill>
              </a:rPr>
              <a:t>total of 1,020 new council homes </a:t>
            </a:r>
            <a:r>
              <a:rPr lang="en-GB" sz="3200" b="1" dirty="0" smtClean="0">
                <a:solidFill>
                  <a:srgbClr val="FFFF00"/>
                </a:solidFill>
              </a:rPr>
              <a:t>have been </a:t>
            </a:r>
            <a:r>
              <a:rPr lang="en-GB" sz="3200" b="1" dirty="0">
                <a:solidFill>
                  <a:srgbClr val="FFFF00"/>
                </a:solidFill>
              </a:rPr>
              <a:t>delivered in Midlothian since </a:t>
            </a:r>
            <a:r>
              <a:rPr lang="en-GB" sz="3200" b="1" dirty="0" smtClean="0">
                <a:solidFill>
                  <a:srgbClr val="FFFF00"/>
                </a:solidFill>
              </a:rPr>
              <a:t>2006</a:t>
            </a:r>
          </a:p>
          <a:p>
            <a:pPr algn="ctr"/>
            <a:endParaRPr lang="en-GB" sz="3200" dirty="0" smtClean="0">
              <a:solidFill>
                <a:srgbClr val="FFFF00"/>
              </a:solidFill>
            </a:endParaRPr>
          </a:p>
          <a:p>
            <a:pPr algn="ctr"/>
            <a:endParaRPr lang="en-GB" sz="3200" dirty="0" smtClean="0">
              <a:solidFill>
                <a:srgbClr val="FFFF00"/>
              </a:solidFill>
            </a:endParaRPr>
          </a:p>
          <a:p>
            <a:pPr algn="ctr"/>
            <a:r>
              <a:rPr lang="en-GB" sz="3200" dirty="0">
                <a:solidFill>
                  <a:srgbClr val="FFFF00"/>
                </a:solidFill>
              </a:rPr>
              <a:t>  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1600" b="1" dirty="0" smtClean="0">
              <a:solidFill>
                <a:srgbClr val="FFFF00"/>
              </a:solidFill>
            </a:endParaRPr>
          </a:p>
          <a:p>
            <a:pPr algn="ctr"/>
            <a:endParaRPr lang="en-GB" b="1" dirty="0" smtClean="0">
              <a:solidFill>
                <a:srgbClr val="FFFF00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3200" b="1" dirty="0" smtClean="0">
                <a:solidFill>
                  <a:srgbClr val="FFFF00"/>
                </a:solidFill>
              </a:rPr>
              <a:t>Midlothian </a:t>
            </a:r>
            <a:r>
              <a:rPr lang="en-GB" sz="3200" b="1" dirty="0">
                <a:solidFill>
                  <a:srgbClr val="FFFF00"/>
                </a:solidFill>
              </a:rPr>
              <a:t>is one of only three councils </a:t>
            </a:r>
            <a:r>
              <a:rPr lang="en-GB" sz="3200" b="1" dirty="0" smtClean="0">
                <a:solidFill>
                  <a:srgbClr val="FFFF00"/>
                </a:solidFill>
              </a:rPr>
              <a:t>in Scotland to </a:t>
            </a:r>
            <a:r>
              <a:rPr lang="en-GB" sz="3200" b="1" dirty="0">
                <a:solidFill>
                  <a:srgbClr val="FFFF00"/>
                </a:solidFill>
              </a:rPr>
              <a:t>have increased their </a:t>
            </a:r>
            <a:r>
              <a:rPr lang="en-GB" sz="3200" b="1" dirty="0" smtClean="0">
                <a:solidFill>
                  <a:srgbClr val="FFFF00"/>
                </a:solidFill>
              </a:rPr>
              <a:t>housing stock </a:t>
            </a:r>
            <a:r>
              <a:rPr lang="en-GB" sz="3200" b="1" dirty="0">
                <a:solidFill>
                  <a:srgbClr val="FFFF00"/>
                </a:solidFill>
              </a:rPr>
              <a:t>over the last 10 </a:t>
            </a:r>
            <a:r>
              <a:rPr lang="en-GB" sz="3200" b="1" dirty="0" smtClean="0">
                <a:solidFill>
                  <a:srgbClr val="FFFF00"/>
                </a:solidFill>
              </a:rPr>
              <a:t>years</a:t>
            </a:r>
            <a:endParaRPr lang="en-GB" sz="3200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539552" y="6479006"/>
            <a:ext cx="8136904" cy="378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39552" y="2669215"/>
            <a:ext cx="8280920" cy="1407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47" descr="Planning and Building St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160" y="2708606"/>
            <a:ext cx="1387688" cy="132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 descr="C:\Users\russeld2\AppData\Local\Microsoft\Windows\Temporary Internet Files\Content.Word\Children's servic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698501"/>
            <a:ext cx="1411410" cy="134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6770" y="2727013"/>
            <a:ext cx="1346563" cy="129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9923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727820" y="548680"/>
            <a:ext cx="7704856" cy="59303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GB" sz="4400" b="1" dirty="0" smtClean="0"/>
              <a:t>How we’re making a difference</a:t>
            </a:r>
          </a:p>
          <a:p>
            <a:pPr algn="ctr"/>
            <a:endParaRPr lang="en-GB" dirty="0" smtClean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3200" b="1" dirty="0" smtClean="0">
                <a:solidFill>
                  <a:srgbClr val="FFFF00"/>
                </a:solidFill>
              </a:rPr>
              <a:t>Midlothian is part of a City Region Deal which will see £1.3 </a:t>
            </a:r>
            <a:r>
              <a:rPr lang="en-GB" sz="3200" b="1" dirty="0">
                <a:solidFill>
                  <a:srgbClr val="FFFF00"/>
                </a:solidFill>
              </a:rPr>
              <a:t>billion </a:t>
            </a:r>
            <a:r>
              <a:rPr lang="en-GB" sz="3200" b="1" dirty="0" smtClean="0">
                <a:solidFill>
                  <a:srgbClr val="FFFF00"/>
                </a:solidFill>
              </a:rPr>
              <a:t>invested in Edinburgh and South </a:t>
            </a:r>
            <a:r>
              <a:rPr lang="en-GB" sz="3200" b="1" dirty="0">
                <a:solidFill>
                  <a:srgbClr val="FFFF00"/>
                </a:solidFill>
              </a:rPr>
              <a:t>E</a:t>
            </a:r>
            <a:r>
              <a:rPr lang="en-GB" sz="3200" b="1" dirty="0" smtClean="0">
                <a:solidFill>
                  <a:srgbClr val="FFFF00"/>
                </a:solidFill>
              </a:rPr>
              <a:t>ast Scotland over the next </a:t>
            </a:r>
            <a:r>
              <a:rPr lang="en-GB" sz="3200" b="1" dirty="0">
                <a:solidFill>
                  <a:srgbClr val="FFFF00"/>
                </a:solidFill>
              </a:rPr>
              <a:t>15 </a:t>
            </a:r>
            <a:r>
              <a:rPr lang="en-GB" sz="3200" b="1" dirty="0" smtClean="0">
                <a:solidFill>
                  <a:srgbClr val="FFFF00"/>
                </a:solidFill>
              </a:rPr>
              <a:t>years</a:t>
            </a:r>
          </a:p>
          <a:p>
            <a:pPr algn="ctr"/>
            <a:endParaRPr lang="en-GB" sz="800" b="1" dirty="0" smtClean="0">
              <a:solidFill>
                <a:srgbClr val="FFFF00"/>
              </a:solidFill>
            </a:endParaRPr>
          </a:p>
          <a:p>
            <a:pPr algn="ctr"/>
            <a:endParaRPr lang="en-GB" sz="800" b="1" dirty="0">
              <a:solidFill>
                <a:srgbClr val="FFFF00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Midlothian </a:t>
            </a:r>
            <a:r>
              <a:rPr lang="en-GB" sz="2800" dirty="0">
                <a:solidFill>
                  <a:schemeClr val="bg1"/>
                </a:solidFill>
              </a:rPr>
              <a:t>can expect to benefit </a:t>
            </a:r>
            <a:r>
              <a:rPr lang="en-GB" sz="2800" dirty="0" smtClean="0">
                <a:solidFill>
                  <a:schemeClr val="bg1"/>
                </a:solidFill>
              </a:rPr>
              <a:t>from a regional </a:t>
            </a:r>
            <a:r>
              <a:rPr lang="en-GB" sz="2800" dirty="0">
                <a:solidFill>
                  <a:schemeClr val="bg1"/>
                </a:solidFill>
              </a:rPr>
              <a:t>skills </a:t>
            </a:r>
            <a:r>
              <a:rPr lang="en-GB" sz="2800" dirty="0" smtClean="0">
                <a:solidFill>
                  <a:schemeClr val="bg1"/>
                </a:solidFill>
              </a:rPr>
              <a:t>programme </a:t>
            </a:r>
            <a:r>
              <a:rPr lang="en-GB" sz="2800" dirty="0">
                <a:solidFill>
                  <a:schemeClr val="bg1"/>
                </a:solidFill>
              </a:rPr>
              <a:t>and </a:t>
            </a:r>
            <a:r>
              <a:rPr lang="en-GB" sz="2800" dirty="0" smtClean="0">
                <a:solidFill>
                  <a:schemeClr val="bg1"/>
                </a:solidFill>
              </a:rPr>
              <a:t>potentially from ‘centres </a:t>
            </a:r>
            <a:r>
              <a:rPr lang="en-GB" sz="2800" dirty="0">
                <a:solidFill>
                  <a:schemeClr val="bg1"/>
                </a:solidFill>
              </a:rPr>
              <a:t>of </a:t>
            </a:r>
            <a:r>
              <a:rPr lang="en-GB" sz="2800" dirty="0" smtClean="0">
                <a:solidFill>
                  <a:schemeClr val="bg1"/>
                </a:solidFill>
              </a:rPr>
              <a:t>excellence’ - like the </a:t>
            </a:r>
            <a:r>
              <a:rPr lang="en-GB" sz="2800" dirty="0">
                <a:solidFill>
                  <a:schemeClr val="bg1"/>
                </a:solidFill>
              </a:rPr>
              <a:t>digital centre of excellence </a:t>
            </a:r>
            <a:r>
              <a:rPr lang="en-GB" sz="2800" dirty="0" smtClean="0">
                <a:solidFill>
                  <a:schemeClr val="bg1"/>
                </a:solidFill>
              </a:rPr>
              <a:t>at Newbattle High School, </a:t>
            </a:r>
            <a:r>
              <a:rPr lang="en-GB" sz="2800" dirty="0">
                <a:solidFill>
                  <a:schemeClr val="bg1"/>
                </a:solidFill>
              </a:rPr>
              <a:t>and the </a:t>
            </a:r>
            <a:r>
              <a:rPr lang="en-GB" sz="2800" dirty="0" smtClean="0">
                <a:solidFill>
                  <a:schemeClr val="bg1"/>
                </a:solidFill>
              </a:rPr>
              <a:t>one planned for </a:t>
            </a:r>
            <a:r>
              <a:rPr lang="en-GB" sz="2800" dirty="0">
                <a:solidFill>
                  <a:schemeClr val="bg1"/>
                </a:solidFill>
              </a:rPr>
              <a:t>creative industries at </a:t>
            </a:r>
            <a:r>
              <a:rPr lang="en-GB" sz="2800" dirty="0" smtClean="0">
                <a:solidFill>
                  <a:schemeClr val="bg1"/>
                </a:solidFill>
              </a:rPr>
              <a:t>the new Shawfair </a:t>
            </a:r>
            <a:r>
              <a:rPr lang="en-GB" sz="2800" dirty="0">
                <a:solidFill>
                  <a:schemeClr val="bg1"/>
                </a:solidFill>
              </a:rPr>
              <a:t>High </a:t>
            </a:r>
            <a:r>
              <a:rPr lang="en-GB" sz="2800" dirty="0" smtClean="0">
                <a:solidFill>
                  <a:schemeClr val="bg1"/>
                </a:solidFill>
              </a:rPr>
              <a:t>School</a:t>
            </a:r>
          </a:p>
          <a:p>
            <a:pPr algn="ctr"/>
            <a:endParaRPr lang="en-GB" sz="800" dirty="0" smtClean="0"/>
          </a:p>
          <a:p>
            <a:pPr algn="ctr"/>
            <a:endParaRPr lang="en-GB" sz="1200" dirty="0" smtClean="0"/>
          </a:p>
        </p:txBody>
      </p:sp>
      <p:sp>
        <p:nvSpPr>
          <p:cNvPr id="5" name="Rectangle 4"/>
          <p:cNvSpPr/>
          <p:nvPr/>
        </p:nvSpPr>
        <p:spPr>
          <a:xfrm flipV="1">
            <a:off x="539552" y="6479006"/>
            <a:ext cx="8136904" cy="378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4007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550247" y="332656"/>
            <a:ext cx="8136904" cy="61463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GB" sz="4800" b="1" dirty="0" smtClean="0"/>
              <a:t>Working together</a:t>
            </a:r>
          </a:p>
          <a:p>
            <a:pPr algn="ctr"/>
            <a:endParaRPr lang="en-GB" sz="1200" dirty="0" smtClean="0"/>
          </a:p>
          <a:p>
            <a:pPr algn="ctr"/>
            <a:r>
              <a:rPr lang="en-GB" sz="4000" dirty="0" smtClean="0"/>
              <a:t>Our citizens are at the heart of     everything we do</a:t>
            </a:r>
          </a:p>
          <a:p>
            <a:pPr algn="ctr"/>
            <a:endParaRPr lang="en-GB" sz="4000" dirty="0" smtClean="0"/>
          </a:p>
          <a:p>
            <a:pPr algn="ctr"/>
            <a:endParaRPr lang="en-GB" sz="1200" dirty="0" smtClean="0"/>
          </a:p>
          <a:p>
            <a:pPr algn="ctr"/>
            <a:endParaRPr lang="en-GB" sz="1200" dirty="0"/>
          </a:p>
          <a:p>
            <a:pPr algn="ctr"/>
            <a:endParaRPr lang="en-GB" sz="1200" dirty="0" smtClean="0">
              <a:solidFill>
                <a:schemeClr val="bg1"/>
              </a:solidFill>
            </a:endParaRPr>
          </a:p>
          <a:p>
            <a:pPr algn="ctr"/>
            <a:r>
              <a:rPr lang="en-GB" sz="4000" dirty="0" smtClean="0">
                <a:solidFill>
                  <a:schemeClr val="bg1"/>
                </a:solidFill>
              </a:rPr>
              <a:t>That’s why we want you to have your say on how the council spends its money</a:t>
            </a:r>
            <a:endParaRPr lang="en-GB" sz="4000" b="1" dirty="0" smtClean="0">
              <a:solidFill>
                <a:srgbClr val="FFFF00"/>
              </a:solidFill>
            </a:endParaRPr>
          </a:p>
          <a:p>
            <a:pPr algn="ctr"/>
            <a:endParaRPr lang="en-GB" sz="800" dirty="0" smtClean="0"/>
          </a:p>
          <a:p>
            <a:pPr algn="ctr"/>
            <a:r>
              <a:rPr lang="en-GB" sz="4400" b="1" dirty="0" smtClean="0">
                <a:solidFill>
                  <a:srgbClr val="FFFF00"/>
                </a:solidFill>
              </a:rPr>
              <a:t>What should our priorities be?</a:t>
            </a:r>
          </a:p>
        </p:txBody>
      </p:sp>
      <p:sp>
        <p:nvSpPr>
          <p:cNvPr id="5" name="Rectangle 4"/>
          <p:cNvSpPr/>
          <p:nvPr/>
        </p:nvSpPr>
        <p:spPr>
          <a:xfrm flipV="1">
            <a:off x="539552" y="6479006"/>
            <a:ext cx="8136904" cy="378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95536" y="2564904"/>
            <a:ext cx="8568952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333" y="2681870"/>
            <a:ext cx="2497357" cy="77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08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83217" y="476672"/>
            <a:ext cx="7848872" cy="129614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tabLst>
                <a:tab pos="7177088" algn="l"/>
              </a:tabLst>
            </a:pPr>
            <a:endParaRPr lang="en-GB" sz="1200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r>
              <a:rPr lang="en-GB" sz="5400" b="1" dirty="0" smtClean="0">
                <a:solidFill>
                  <a:schemeClr val="bg1"/>
                </a:solidFill>
              </a:rPr>
              <a:t>Our spending challenge…</a:t>
            </a:r>
            <a:endParaRPr lang="en-GB" sz="5400" b="1" dirty="0" smtClean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3140968"/>
            <a:ext cx="8136904" cy="3338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poundSigns 2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1580" y="2115735"/>
            <a:ext cx="7740860" cy="451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787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3689</TotalTime>
  <Words>1006</Words>
  <Application>Microsoft Office PowerPoint</Application>
  <PresentationFormat>On-screen Show (4:3)</PresentationFormat>
  <Paragraphs>449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 Unicode MS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Midlothian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russeld2</dc:creator>
  <cp:lastModifiedBy>russeld2</cp:lastModifiedBy>
  <cp:revision>314</cp:revision>
  <cp:lastPrinted>2018-11-01T09:29:12Z</cp:lastPrinted>
  <dcterms:created xsi:type="dcterms:W3CDTF">2017-06-28T13:21:23Z</dcterms:created>
  <dcterms:modified xsi:type="dcterms:W3CDTF">2018-12-19T11:05:03Z</dcterms:modified>
  <cp:contentStatus/>
</cp:coreProperties>
</file>