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tiff" ContentType="image/tiff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4" r:id="rId3"/>
    <p:sldId id="263" r:id="rId4"/>
    <p:sldId id="270" r:id="rId5"/>
    <p:sldId id="295" r:id="rId6"/>
    <p:sldId id="262" r:id="rId7"/>
    <p:sldId id="274" r:id="rId8"/>
    <p:sldId id="267" r:id="rId9"/>
    <p:sldId id="272" r:id="rId10"/>
    <p:sldId id="275" r:id="rId11"/>
    <p:sldId id="265" r:id="rId12"/>
    <p:sldId id="276" r:id="rId13"/>
    <p:sldId id="293" r:id="rId14"/>
    <p:sldId id="273" r:id="rId15"/>
    <p:sldId id="290" r:id="rId16"/>
    <p:sldId id="277" r:id="rId17"/>
    <p:sldId id="291" r:id="rId18"/>
    <p:sldId id="271" r:id="rId19"/>
    <p:sldId id="287" r:id="rId20"/>
    <p:sldId id="292" r:id="rId21"/>
    <p:sldId id="294" r:id="rId22"/>
    <p:sldId id="284" r:id="rId23"/>
    <p:sldId id="285" r:id="rId24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ry Fairley" initials="GF" lastIdx="6" clrIdx="0">
    <p:extLst>
      <p:ext uri="{19B8F6BF-5375-455C-9EA6-DF929625EA0E}">
        <p15:presenceInfo xmlns:p15="http://schemas.microsoft.com/office/powerpoint/2012/main" xmlns="" userId="S-1-5-21-80640775-1203049266-2091147243-10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DB69"/>
    <a:srgbClr val="4478B6"/>
    <a:srgbClr val="CCECFF"/>
    <a:srgbClr val="FFFFCC"/>
    <a:srgbClr val="4274B0"/>
    <a:srgbClr val="FFCE33"/>
    <a:srgbClr val="C6605E"/>
    <a:srgbClr val="5283BE"/>
    <a:srgbClr val="618DC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5" autoAdjust="0"/>
    <p:restoredTop sz="94660"/>
  </p:normalViewPr>
  <p:slideViewPr>
    <p:cSldViewPr>
      <p:cViewPr varScale="1">
        <p:scale>
          <a:sx n="94" d="100"/>
          <a:sy n="94" d="100"/>
        </p:scale>
        <p:origin x="-12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autoTitleDeleted val="1"/>
    <c:view3D>
      <c:rotX val="40"/>
      <c:rotY val="48"/>
      <c:depthPercent val="70"/>
      <c:perspective val="30"/>
    </c:view3D>
    <c:plotArea>
      <c:layout>
        <c:manualLayout>
          <c:layoutTarget val="inner"/>
          <c:xMode val="edge"/>
          <c:yMode val="edge"/>
          <c:x val="1.9208536785241682E-2"/>
          <c:y val="0"/>
          <c:w val="0.70816867746060064"/>
          <c:h val="0.99479417889873667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FFC000"/>
            </a:solidFill>
          </c:spPr>
          <c:explosion val="21"/>
          <c:dPt>
            <c:idx val="0"/>
            <c:explosion val="25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0A63-4812-B9BF-2C5EEB2F5010}"/>
              </c:ext>
            </c:extLst>
          </c:dPt>
          <c:dPt>
            <c:idx val="1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3EFF-4B6A-B679-B90085A14157}"/>
              </c:ext>
            </c:extLst>
          </c:dPt>
          <c:dPt>
            <c:idx val="2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EFF-4B6A-B679-B90085A14157}"/>
              </c:ext>
            </c:extLst>
          </c:dPt>
          <c:dPt>
            <c:idx val="3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3EFF-4B6A-B679-B90085A14157}"/>
              </c:ext>
            </c:extLst>
          </c:dPt>
          <c:dPt>
            <c:idx val="4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EFF-4B6A-B679-B90085A14157}"/>
              </c:ext>
            </c:extLst>
          </c:dPt>
          <c:dPt>
            <c:idx val="5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3EFF-4B6A-B679-B90085A14157}"/>
              </c:ext>
            </c:extLst>
          </c:dPt>
          <c:cat>
            <c:strRef>
              <c:f>Sheet1!$A$2:$A$4</c:f>
              <c:strCache>
                <c:ptCount val="3"/>
                <c:pt idx="0">
                  <c:v>Government funding</c:v>
                </c:pt>
                <c:pt idx="1">
                  <c:v>Council Tax income</c:v>
                </c:pt>
                <c:pt idx="2">
                  <c:v>Shortfall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146.00200000000001</c:v>
                </c:pt>
                <c:pt idx="1">
                  <c:v>45.603999999999999</c:v>
                </c:pt>
                <c:pt idx="2" formatCode="0.000">
                  <c:v>13.494999999999999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EFF-4B6A-B679-B90085A14157}"/>
            </c:ext>
          </c:extLst>
        </c:ser>
      </c:pie3DChart>
      <c:spPr>
        <a:noFill/>
        <a:ln w="25400">
          <a:noFill/>
        </a:ln>
      </c:spPr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autoTitleDeleted val="1"/>
    <c:view3D>
      <c:rotX val="40"/>
      <c:rotY val="48"/>
      <c:depthPercent val="70"/>
      <c:perspective val="30"/>
    </c:view3D>
    <c:plotArea>
      <c:layout>
        <c:manualLayout>
          <c:layoutTarget val="inner"/>
          <c:xMode val="edge"/>
          <c:yMode val="edge"/>
          <c:x val="1.9208536785241682E-2"/>
          <c:y val="0"/>
          <c:w val="0.70816867746060064"/>
          <c:h val="0.99479417889873667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FFC000"/>
            </a:solidFill>
          </c:spPr>
          <c:explosion val="21"/>
          <c:dPt>
            <c:idx val="0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B006-4D1F-A023-315AE35E6B2B}"/>
              </c:ext>
            </c:extLst>
          </c:dPt>
          <c:dPt>
            <c:idx val="1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3EFF-4B6A-B679-B90085A14157}"/>
              </c:ext>
            </c:extLst>
          </c:dPt>
          <c:dPt>
            <c:idx val="2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EFF-4B6A-B679-B90085A14157}"/>
              </c:ext>
            </c:extLst>
          </c:dPt>
          <c:dPt>
            <c:idx val="3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3EFF-4B6A-B679-B90085A14157}"/>
              </c:ext>
            </c:extLst>
          </c:dPt>
          <c:dPt>
            <c:idx val="4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EFF-4B6A-B679-B90085A14157}"/>
              </c:ext>
            </c:extLst>
          </c:dPt>
          <c:dPt>
            <c:idx val="5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3EFF-4B6A-B679-B90085A14157}"/>
              </c:ext>
            </c:extLst>
          </c:dPt>
          <c:dLbls>
            <c:dLbl>
              <c:idx val="0"/>
              <c:layout>
                <c:manualLayout>
                  <c:x val="-0.21987380940071566"/>
                  <c:y val="-0.42397814384260629"/>
                </c:manualLayout>
              </c:layout>
              <c:tx>
                <c:rich>
                  <a:bodyPr/>
                  <a:lstStyle/>
                  <a:p>
                    <a:pPr>
                      <a:defRPr sz="3200" b="1" baseline="0">
                        <a:solidFill>
                          <a:schemeClr val="bg1"/>
                        </a:solidFill>
                      </a:defRPr>
                    </a:pPr>
                    <a:r>
                      <a:rPr lang="en-US" sz="2800" baseline="0" dirty="0" smtClean="0">
                        <a:solidFill>
                          <a:schemeClr val="bg1"/>
                        </a:solidFill>
                      </a:rPr>
                      <a:t>£136.3m  </a:t>
                    </a:r>
                    <a:endParaRPr lang="en-US" sz="2800" baseline="0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006-4D1F-A023-315AE35E6B2B}"/>
                </c:ext>
              </c:extLst>
            </c:dLbl>
            <c:dLbl>
              <c:idx val="1"/>
              <c:layout>
                <c:manualLayout>
                  <c:x val="7.818314466709414E-2"/>
                  <c:y val="7.3051984122976504E-2"/>
                </c:manualLayout>
              </c:layout>
              <c:tx>
                <c:rich>
                  <a:bodyPr/>
                  <a:lstStyle/>
                  <a:p>
                    <a:pPr>
                      <a:defRPr sz="2800" b="1" baseline="0">
                        <a:solidFill>
                          <a:schemeClr val="bg1"/>
                        </a:solidFill>
                      </a:defRPr>
                    </a:pPr>
                    <a:r>
                      <a:rPr lang="en-US" sz="2800" baseline="0" dirty="0" smtClean="0">
                        <a:solidFill>
                          <a:schemeClr val="bg1"/>
                        </a:solidFill>
                      </a:rPr>
                      <a:t>£47.5m</a:t>
                    </a:r>
                    <a:endParaRPr lang="en-US" sz="2800" baseline="0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EFF-4B6A-B679-B90085A14157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2800" dirty="0" smtClean="0"/>
                      <a:t>£44.8m</a:t>
                    </a:r>
                    <a:endParaRPr lang="en-US" sz="2800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EFF-4B6A-B679-B90085A141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Government funding</c:v>
                </c:pt>
                <c:pt idx="1">
                  <c:v>Council Tax income</c:v>
                </c:pt>
                <c:pt idx="2">
                  <c:v>Shortfall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135.19999999999999</c:v>
                </c:pt>
                <c:pt idx="1">
                  <c:v>47.5</c:v>
                </c:pt>
                <c:pt idx="2">
                  <c:v>43.2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EFF-4B6A-B679-B90085A14157}"/>
            </c:ext>
          </c:extLst>
        </c:ser>
      </c:pie3DChart>
      <c:spPr>
        <a:noFill/>
        <a:ln w="25400">
          <a:noFill/>
        </a:ln>
      </c:spPr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autoTitleDeleted val="1"/>
    <c:view3D>
      <c:rotX val="40"/>
      <c:rotY val="79"/>
      <c:depthPercent val="70"/>
      <c:perspective val="30"/>
    </c:view3D>
    <c:plotArea>
      <c:layout>
        <c:manualLayout>
          <c:layoutTarget val="inner"/>
          <c:xMode val="edge"/>
          <c:yMode val="edge"/>
          <c:x val="2.3534017053660771E-2"/>
          <c:y val="2.3146335288793092E-3"/>
          <c:w val="0.70816867746060064"/>
          <c:h val="0.99479417889873667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FFC000"/>
            </a:solidFill>
          </c:spPr>
          <c:explosion val="6"/>
          <c:dPt>
            <c:idx val="0"/>
            <c:explosion val="10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374C-4C88-83C3-B82362CA9909}"/>
              </c:ext>
            </c:extLst>
          </c:dPt>
          <c:dPt>
            <c:idx val="1"/>
            <c:explosion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3EFF-4B6A-B679-B90085A14157}"/>
              </c:ext>
            </c:extLst>
          </c:dPt>
          <c:dPt>
            <c:idx val="2"/>
            <c:explosion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EFF-4B6A-B679-B90085A14157}"/>
              </c:ext>
            </c:extLst>
          </c:dPt>
          <c:dPt>
            <c:idx val="3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3EFF-4B6A-B679-B90085A14157}"/>
              </c:ext>
            </c:extLst>
          </c:dPt>
          <c:dPt>
            <c:idx val="4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EFF-4B6A-B679-B90085A14157}"/>
              </c:ext>
            </c:extLst>
          </c:dPt>
          <c:dPt>
            <c:idx val="5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3EFF-4B6A-B679-B90085A14157}"/>
              </c:ext>
            </c:extLst>
          </c:dPt>
          <c:dLbls>
            <c:dLbl>
              <c:idx val="0"/>
              <c:layout>
                <c:manualLayout>
                  <c:x val="0.12896622597489171"/>
                  <c:y val="-0.3226622360721304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 smtClean="0">
                        <a:solidFill>
                          <a:schemeClr val="bg1"/>
                        </a:solidFill>
                      </a:rPr>
                      <a:t>£140m</a:t>
                    </a:r>
                    <a:endParaRPr lang="en-US" b="1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Val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74C-4C88-83C3-B82362CA990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bg1"/>
                        </a:solidFill>
                      </a:defRPr>
                    </a:pPr>
                    <a:r>
                      <a:rPr lang="en-US" sz="2400" b="1" dirty="0" smtClean="0">
                        <a:solidFill>
                          <a:schemeClr val="bg1"/>
                        </a:solidFill>
                      </a:rPr>
                      <a:t>£43.8m</a:t>
                    </a:r>
                    <a:endParaRPr lang="en-US" sz="2400" b="1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showVal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EFF-4B6A-B679-B90085A14157}"/>
                </c:ext>
              </c:extLst>
            </c:dLbl>
            <c:dLbl>
              <c:idx val="2"/>
              <c:layout>
                <c:manualLayout>
                  <c:x val="-0.18323137706921477"/>
                  <c:y val="0.11721306922181701"/>
                </c:manualLayout>
              </c:layout>
              <c:tx>
                <c:rich>
                  <a:bodyPr/>
                  <a:lstStyle/>
                  <a:p>
                    <a:pPr>
                      <a:defRPr sz="2400"/>
                    </a:pPr>
                    <a:r>
                      <a:rPr lang="en-US" sz="2400" b="1" dirty="0" smtClean="0">
                        <a:solidFill>
                          <a:schemeClr val="bg1"/>
                        </a:solidFill>
                      </a:rPr>
                      <a:t>£44.8m cut</a:t>
                    </a:r>
                    <a:endParaRPr lang="en-US" sz="2400" b="1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showVal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EFF-4B6A-B679-B90085A14157}"/>
                </c:ext>
              </c:extLst>
            </c:dLbl>
            <c:spPr>
              <a:noFill/>
              <a:ln>
                <a:noFill/>
              </a:ln>
              <a:effectLst/>
            </c:spPr>
            <c:showPercent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Services we can't cut </c:v>
                </c:pt>
                <c:pt idx="1">
                  <c:v>Remaining services uncut</c:v>
                </c:pt>
                <c:pt idx="2">
                  <c:v>Remaining services cut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140</c:v>
                </c:pt>
                <c:pt idx="1">
                  <c:v>42.7</c:v>
                </c:pt>
                <c:pt idx="2">
                  <c:v>43.2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EFF-4B6A-B679-B90085A14157}"/>
            </c:ext>
          </c:extLst>
        </c:ser>
      </c:pie3D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0.06931</cdr:x>
      <cdr:y>0.56364</cdr:y>
    </cdr:from>
    <cdr:to>
      <cdr:x>0.68317</cdr:x>
      <cdr:y>0.85455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504056" y="2232248"/>
          <a:ext cx="4464496" cy="11521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n-US" sz="2800" b="1" dirty="0" smtClean="0"/>
            <a:t>Scottish Government Funding</a:t>
          </a:r>
          <a:endParaRPr lang="en-US" sz="2800" b="1" dirty="0"/>
        </a:p>
      </cdr:txBody>
    </cdr:sp>
  </cdr:relSizeAnchor>
  <cdr:relSizeAnchor xmlns:cdr="http://schemas.openxmlformats.org/drawingml/2006/chartDrawing">
    <cdr:from>
      <cdr:x>0.62376</cdr:x>
      <cdr:y>0</cdr:y>
    </cdr:from>
    <cdr:to>
      <cdr:x>0.81188</cdr:x>
      <cdr:y>0.13998</cdr:y>
    </cdr:to>
    <cdr:sp macro="" textlink="">
      <cdr:nvSpPr>
        <cdr:cNvPr id="4" name="Rectangle 3"/>
        <cdr:cNvSpPr/>
      </cdr:nvSpPr>
      <cdr:spPr>
        <a:xfrm xmlns:a="http://schemas.openxmlformats.org/drawingml/2006/main">
          <a:off x="4536504" y="0"/>
          <a:ext cx="1368160" cy="5543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2400" b="1" dirty="0" smtClean="0"/>
            <a:t>Shortfall</a:t>
          </a:r>
          <a:endParaRPr lang="en-US" sz="2400" b="1" dirty="0"/>
        </a:p>
      </cdr:txBody>
    </cdr:sp>
  </cdr:relSizeAnchor>
  <cdr:relSizeAnchor xmlns:cdr="http://schemas.openxmlformats.org/drawingml/2006/chartDrawing">
    <cdr:from>
      <cdr:x>0.60396</cdr:x>
      <cdr:y>0.10909</cdr:y>
    </cdr:from>
    <cdr:to>
      <cdr:x>0.71287</cdr:x>
      <cdr:y>0.16364</cdr:y>
    </cdr:to>
    <cdr:sp macro="" textlink="">
      <cdr:nvSpPr>
        <cdr:cNvPr id="6" name="Straight Arrow Connector 5"/>
        <cdr:cNvSpPr/>
      </cdr:nvSpPr>
      <cdr:spPr>
        <a:xfrm xmlns:a="http://schemas.openxmlformats.org/drawingml/2006/main" flipH="1">
          <a:off x="4392484" y="432049"/>
          <a:ext cx="792091" cy="216038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chemeClr val="bg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0.25743</cdr:x>
      <cdr:y>0.14545</cdr:y>
    </cdr:from>
    <cdr:to>
      <cdr:x>0.39604</cdr:x>
      <cdr:y>0.27273</cdr:y>
    </cdr:to>
    <cdr:sp macro="" textlink="">
      <cdr:nvSpPr>
        <cdr:cNvPr id="5" name="Rectangle 4"/>
        <cdr:cNvSpPr/>
      </cdr:nvSpPr>
      <cdr:spPr>
        <a:xfrm xmlns:a="http://schemas.openxmlformats.org/drawingml/2006/main">
          <a:off x="1872208" y="576064"/>
          <a:ext cx="1008112" cy="5040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800" b="1" dirty="0" smtClean="0"/>
            <a:t> </a:t>
          </a:r>
          <a:r>
            <a:rPr lang="en-US" sz="3200" b="1" dirty="0" smtClean="0"/>
            <a:t>22%</a:t>
          </a:r>
          <a:endParaRPr lang="en-US" sz="3200" b="1" dirty="0"/>
        </a:p>
      </cdr:txBody>
    </cdr:sp>
  </cdr:relSizeAnchor>
  <cdr:relSizeAnchor xmlns:cdr="http://schemas.openxmlformats.org/drawingml/2006/chartDrawing">
    <cdr:from>
      <cdr:x>0.31683</cdr:x>
      <cdr:y>0.45455</cdr:y>
    </cdr:from>
    <cdr:to>
      <cdr:x>0.45545</cdr:x>
      <cdr:y>0.58182</cdr:y>
    </cdr:to>
    <cdr:sp macro="" textlink="">
      <cdr:nvSpPr>
        <cdr:cNvPr id="7" name="Rectangle 6"/>
        <cdr:cNvSpPr/>
      </cdr:nvSpPr>
      <cdr:spPr>
        <a:xfrm xmlns:a="http://schemas.openxmlformats.org/drawingml/2006/main">
          <a:off x="2304256" y="1800200"/>
          <a:ext cx="1008112" cy="5040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r>
            <a:rPr lang="en-US" sz="1800" b="1" dirty="0" smtClean="0"/>
            <a:t> </a:t>
          </a:r>
          <a:r>
            <a:rPr lang="en-US" sz="3200" b="1" dirty="0" smtClean="0"/>
            <a:t>71</a:t>
          </a:r>
          <a:r>
            <a:rPr lang="en-US" sz="3200" b="1" dirty="0" smtClean="0"/>
            <a:t>%</a:t>
          </a:r>
          <a:endParaRPr lang="en-US" sz="3200" b="1" dirty="0"/>
        </a:p>
      </cdr:txBody>
    </cdr:sp>
  </cdr:relSizeAnchor>
  <cdr:relSizeAnchor xmlns:cdr="http://schemas.openxmlformats.org/drawingml/2006/chartDrawing">
    <cdr:from>
      <cdr:x>0.46535</cdr:x>
      <cdr:y>0.09091</cdr:y>
    </cdr:from>
    <cdr:to>
      <cdr:x>0.59406</cdr:x>
      <cdr:y>0.21818</cdr:y>
    </cdr:to>
    <cdr:sp macro="" textlink="">
      <cdr:nvSpPr>
        <cdr:cNvPr id="8" name="Rectangle 7"/>
        <cdr:cNvSpPr/>
      </cdr:nvSpPr>
      <cdr:spPr>
        <a:xfrm xmlns:a="http://schemas.openxmlformats.org/drawingml/2006/main">
          <a:off x="3384376" y="360040"/>
          <a:ext cx="936104" cy="5040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r>
            <a:rPr lang="en-US" sz="2800" b="1" dirty="0" smtClean="0"/>
            <a:t> </a:t>
          </a:r>
          <a:r>
            <a:rPr lang="en-US" sz="2800" b="1" dirty="0" smtClean="0"/>
            <a:t>7</a:t>
          </a:r>
          <a:r>
            <a:rPr lang="en-US" sz="2800" b="1" dirty="0" smtClean="0"/>
            <a:t>%</a:t>
          </a:r>
          <a:endParaRPr lang="en-US" sz="28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0.0875</cdr:x>
      <cdr:y>0.87379</cdr:y>
    </cdr:from>
    <cdr:to>
      <cdr:x>0.725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04056" y="4680520"/>
          <a:ext cx="3672408" cy="5543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2"/>
          </a:xfrm>
          <a:prstGeom prst="rect">
            <a:avLst/>
          </a:prstGeom>
        </p:spPr>
        <p:txBody>
          <a:bodyPr vert="horz" lIns="92135" tIns="46067" rIns="92135" bIns="46067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412"/>
          </a:xfrm>
          <a:prstGeom prst="rect">
            <a:avLst/>
          </a:prstGeom>
        </p:spPr>
        <p:txBody>
          <a:bodyPr vert="horz" lIns="92135" tIns="46067" rIns="92135" bIns="46067" rtlCol="0"/>
          <a:lstStyle>
            <a:lvl1pPr algn="r">
              <a:defRPr sz="1200"/>
            </a:lvl1pPr>
          </a:lstStyle>
          <a:p>
            <a:fld id="{6B3F6BA4-25CF-4C9C-9D71-5E94F697B086}" type="datetimeFigureOut">
              <a:rPr lang="en-GB" smtClean="0"/>
              <a:pPr/>
              <a:t>26/10/2017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2135" tIns="46067" rIns="92135" bIns="46067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2135" tIns="46067" rIns="92135" bIns="46067" rtlCol="0" anchor="b"/>
          <a:lstStyle>
            <a:lvl1pPr algn="r">
              <a:defRPr sz="1200"/>
            </a:lvl1pPr>
          </a:lstStyle>
          <a:p>
            <a:fld id="{3F415654-D0FF-4377-B1D7-0E86C82681A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2"/>
          </a:xfrm>
          <a:prstGeom prst="rect">
            <a:avLst/>
          </a:prstGeom>
        </p:spPr>
        <p:txBody>
          <a:bodyPr vert="horz" lIns="92135" tIns="46067" rIns="92135" bIns="46067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2"/>
          </a:xfrm>
          <a:prstGeom prst="rect">
            <a:avLst/>
          </a:prstGeom>
        </p:spPr>
        <p:txBody>
          <a:bodyPr vert="horz" lIns="92135" tIns="46067" rIns="92135" bIns="46067" rtlCol="0"/>
          <a:lstStyle>
            <a:lvl1pPr algn="r">
              <a:defRPr sz="1200"/>
            </a:lvl1pPr>
          </a:lstStyle>
          <a:p>
            <a:fld id="{2D1B5CD4-5498-45BD-81B3-CB7657957023}" type="datetimeFigureOut">
              <a:rPr lang="en-GB" smtClean="0"/>
              <a:pPr/>
              <a:t>26/10/2017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35" tIns="46067" rIns="92135" bIns="46067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2"/>
          </a:xfrm>
          <a:prstGeom prst="rect">
            <a:avLst/>
          </a:prstGeom>
        </p:spPr>
        <p:txBody>
          <a:bodyPr vert="horz" lIns="92135" tIns="46067" rIns="92135" bIns="4606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2135" tIns="46067" rIns="92135" bIns="46067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2135" tIns="46067" rIns="92135" bIns="46067" rtlCol="0" anchor="b"/>
          <a:lstStyle>
            <a:lvl1pPr algn="r">
              <a:defRPr sz="1200"/>
            </a:lvl1pPr>
          </a:lstStyle>
          <a:p>
            <a:fld id="{08334BB3-EF52-47EE-94F9-CBAFA3FA896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55576" y="6093296"/>
            <a:ext cx="2592288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Shaping our Future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3347864" y="6093296"/>
            <a:ext cx="3312368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aseline="0" dirty="0" smtClean="0">
                <a:solidFill>
                  <a:schemeClr val="accent1"/>
                </a:solidFill>
              </a:rPr>
              <a:t>a programme for change</a:t>
            </a:r>
            <a:endParaRPr lang="en-GB" sz="2400" dirty="0">
              <a:solidFill>
                <a:schemeClr val="accent1"/>
              </a:solidFill>
            </a:endParaRPr>
          </a:p>
        </p:txBody>
      </p:sp>
      <p:pic>
        <p:nvPicPr>
          <p:cNvPr id="10" name="Picture 9" descr="mid_logo4col_LS.t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92280" y="6093296"/>
            <a:ext cx="1386461" cy="4320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68EC-725E-40D4-BA76-402264D4090C}" type="datetimeFigureOut">
              <a:rPr lang="en-GB" smtClean="0"/>
              <a:pPr/>
              <a:t>26/10/2017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5DE8-60DB-41EB-A785-270C956471D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68EC-725E-40D4-BA76-402264D4090C}" type="datetimeFigureOut">
              <a:rPr lang="en-GB" smtClean="0"/>
              <a:pPr/>
              <a:t>26/10/2017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5DE8-60DB-41EB-A785-270C956471D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68EC-725E-40D4-BA76-402264D4090C}" type="datetimeFigureOut">
              <a:rPr lang="en-GB" smtClean="0"/>
              <a:pPr/>
              <a:t>26/10/2017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5DE8-60DB-41EB-A785-270C956471D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68EC-725E-40D4-BA76-402264D4090C}" type="datetimeFigureOut">
              <a:rPr lang="en-GB" smtClean="0"/>
              <a:pPr/>
              <a:t>26/10/2017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5DE8-60DB-41EB-A785-270C956471D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68EC-725E-40D4-BA76-402264D4090C}" type="datetimeFigureOut">
              <a:rPr lang="en-GB" smtClean="0"/>
              <a:pPr/>
              <a:t>26/10/2017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5DE8-60DB-41EB-A785-270C956471D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68EC-725E-40D4-BA76-402264D4090C}" type="datetimeFigureOut">
              <a:rPr lang="en-GB" smtClean="0"/>
              <a:pPr/>
              <a:t>26/10/2017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5DE8-60DB-41EB-A785-270C956471D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68EC-725E-40D4-BA76-402264D4090C}" type="datetimeFigureOut">
              <a:rPr lang="en-GB" smtClean="0"/>
              <a:pPr/>
              <a:t>26/10/2017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5DE8-60DB-41EB-A785-270C956471D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68EC-725E-40D4-BA76-402264D4090C}" type="datetimeFigureOut">
              <a:rPr lang="en-GB" smtClean="0"/>
              <a:pPr/>
              <a:t>26/10/2017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5DE8-60DB-41EB-A785-270C956471D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68EC-725E-40D4-BA76-402264D4090C}" type="datetimeFigureOut">
              <a:rPr lang="en-GB" smtClean="0"/>
              <a:pPr/>
              <a:t>26/10/2017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5DE8-60DB-41EB-A785-270C956471D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68EC-725E-40D4-BA76-402264D4090C}" type="datetimeFigureOut">
              <a:rPr lang="en-GB" smtClean="0"/>
              <a:pPr/>
              <a:t>26/10/2017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5DE8-60DB-41EB-A785-270C956471D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268EC-725E-40D4-BA76-402264D4090C}" type="datetimeFigureOut">
              <a:rPr lang="en-GB" smtClean="0"/>
              <a:pPr/>
              <a:t>26/10/2017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15DE8-60DB-41EB-A785-270C956471D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8.jpeg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google.co.uk/url?sa=i&amp;rct=j&amp;q=&amp;esrc=s&amp;source=images&amp;cd=&amp;cad=rja&amp;uact=8&amp;ved=0ahUKEwjnudChk8PWAhWEzxQKHZ5jBYYQjRwIBw&amp;url=http://www.clipartpanda.com/categories/stop-sign-clip-art-microsoft&amp;psig=AFQjCNFTxIU-vfBAFfGxzQ36t74KW9PmJA&amp;ust=1506525536492846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ericbrown.com/look-2012-twitter-messages-mentioning-spy-sp500-symbols.ht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google.co.uk/url?sa=i&amp;rct=j&amp;q=&amp;esrc=s&amp;source=images&amp;cd=&amp;cad=rja&amp;uact=8&amp;ved=0ahUKEwjGtdq6m9nWAhUFWhoKHWy2A1IQjRwIBw&amp;url=https://www.iconfinder.com/icons/317723/social_social_media_tweet_twitter_icon&amp;psig=AOvVaw12-DH84ETl7trF_RqEUw4E&amp;ust=1507283310292285" TargetMode="External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P900341963.JPG"/>
          <p:cNvPicPr>
            <a:picLocks noChangeAspect="1"/>
          </p:cNvPicPr>
          <p:nvPr/>
        </p:nvPicPr>
        <p:blipFill>
          <a:blip r:embed="rId2" cstate="print">
            <a:grayscl/>
          </a:blip>
          <a:stretch>
            <a:fillRect/>
          </a:stretch>
        </p:blipFill>
        <p:spPr>
          <a:xfrm>
            <a:off x="6300192" y="1759284"/>
            <a:ext cx="2080095" cy="1453691"/>
          </a:xfrm>
          <a:prstGeom prst="rect">
            <a:avLst/>
          </a:prstGeom>
        </p:spPr>
      </p:pic>
      <p:pic>
        <p:nvPicPr>
          <p:cNvPr id="26626" name="Picture 2" descr="Image result for change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55576" y="764704"/>
            <a:ext cx="7704856" cy="4680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755576" y="548680"/>
            <a:ext cx="7776864" cy="576064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endParaRPr lang="en-GB" sz="12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r>
              <a:rPr lang="en-GB" sz="4800" b="1" dirty="0" smtClean="0">
                <a:solidFill>
                  <a:schemeClr val="bg1"/>
                </a:solidFill>
              </a:rPr>
              <a:t>By 2021/22... </a:t>
            </a:r>
          </a:p>
          <a:p>
            <a:pPr marL="92075" algn="ctr">
              <a:tabLst>
                <a:tab pos="7177088" algn="l"/>
              </a:tabLst>
            </a:pPr>
            <a:endParaRPr lang="en-GB" sz="14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r>
              <a:rPr lang="en-GB" sz="3600" b="1" dirty="0" smtClean="0">
                <a:solidFill>
                  <a:schemeClr val="bg1"/>
                </a:solidFill>
              </a:rPr>
              <a:t>the cost of council services is expected to be...           </a:t>
            </a:r>
          </a:p>
          <a:p>
            <a:pPr marL="92075" algn="ctr">
              <a:tabLst>
                <a:tab pos="7177088" algn="l"/>
              </a:tabLst>
            </a:pPr>
            <a:r>
              <a:rPr lang="en-GB" sz="7200" b="1" dirty="0" smtClean="0">
                <a:solidFill>
                  <a:srgbClr val="FFFF00"/>
                </a:solidFill>
              </a:rPr>
              <a:t>£228.6 million</a:t>
            </a:r>
          </a:p>
          <a:p>
            <a:pPr marL="92075" algn="ctr">
              <a:tabLst>
                <a:tab pos="7177088" algn="l"/>
              </a:tabLst>
            </a:pPr>
            <a:r>
              <a:rPr lang="en-GB" sz="3600" b="1" dirty="0" smtClean="0">
                <a:solidFill>
                  <a:schemeClr val="bg1"/>
                </a:solidFill>
              </a:rPr>
              <a:t>Resulting in an expected shortfall of...</a:t>
            </a:r>
          </a:p>
          <a:p>
            <a:pPr marL="92075" algn="ctr">
              <a:tabLst>
                <a:tab pos="7177088" algn="l"/>
              </a:tabLst>
            </a:pPr>
            <a:endParaRPr lang="en-GB" sz="8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r>
              <a:rPr lang="en-GB" sz="9600" b="1" smtClean="0">
                <a:solidFill>
                  <a:srgbClr val="FFFF00"/>
                </a:solidFill>
              </a:rPr>
              <a:t>£44 </a:t>
            </a:r>
            <a:r>
              <a:rPr lang="en-GB" sz="9600" b="1" dirty="0" smtClean="0">
                <a:solidFill>
                  <a:srgbClr val="FFFF00"/>
                </a:solidFill>
              </a:rPr>
              <a:t>million</a:t>
            </a:r>
          </a:p>
          <a:p>
            <a:pPr marL="92075">
              <a:tabLst>
                <a:tab pos="7177088" algn="l"/>
              </a:tabLst>
            </a:pPr>
            <a:endParaRPr lang="en-GB" sz="36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r>
              <a:rPr lang="en-GB" sz="9600" b="1" dirty="0" smtClean="0">
                <a:solidFill>
                  <a:srgbClr val="FFFF00"/>
                </a:solidFill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332656"/>
            <a:ext cx="7704856" cy="6264696"/>
          </a:xfr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endParaRPr lang="en-GB" sz="800" b="1" dirty="0" smtClean="0">
              <a:solidFill>
                <a:schemeClr val="bg1"/>
              </a:solidFill>
            </a:endParaRPr>
          </a:p>
          <a:p>
            <a:r>
              <a:rPr lang="en-GB" sz="4400" b="1" dirty="0" smtClean="0">
                <a:solidFill>
                  <a:schemeClr val="bg1"/>
                </a:solidFill>
              </a:rPr>
              <a:t>Will we have enough money to pay for services in 2021/22?</a:t>
            </a:r>
          </a:p>
          <a:p>
            <a:pPr marL="173038" algn="l"/>
            <a:endParaRPr lang="en-GB" sz="4400" b="1" dirty="0" smtClean="0">
              <a:solidFill>
                <a:schemeClr val="bg1"/>
              </a:solidFill>
            </a:endParaRPr>
          </a:p>
          <a:p>
            <a:pPr marL="173038" algn="l"/>
            <a:endParaRPr lang="en-GB" sz="4400" b="1" dirty="0" smtClean="0">
              <a:solidFill>
                <a:schemeClr val="bg1"/>
              </a:solidFill>
            </a:endParaRPr>
          </a:p>
          <a:p>
            <a:pPr marL="173038" algn="l"/>
            <a:endParaRPr lang="en-GB" sz="4400" b="1" dirty="0" smtClean="0">
              <a:solidFill>
                <a:schemeClr val="bg1"/>
              </a:solidFill>
            </a:endParaRPr>
          </a:p>
          <a:p>
            <a:pPr marL="173038" algn="l"/>
            <a:endParaRPr lang="en-GB" sz="4400" b="1" dirty="0" smtClean="0">
              <a:solidFill>
                <a:schemeClr val="bg1"/>
              </a:solidFill>
            </a:endParaRPr>
          </a:p>
          <a:p>
            <a:pPr marL="173038" algn="l"/>
            <a:endParaRPr lang="en-GB" sz="4400" b="1" dirty="0" smtClean="0">
              <a:solidFill>
                <a:schemeClr val="bg1"/>
              </a:solidFill>
            </a:endParaRPr>
          </a:p>
          <a:p>
            <a:pPr marL="173038" algn="l"/>
            <a:r>
              <a:rPr lang="en-GB" sz="2800" b="1" dirty="0" smtClean="0">
                <a:solidFill>
                  <a:schemeClr val="bg1"/>
                </a:solidFill>
              </a:rPr>
              <a:t>  </a:t>
            </a:r>
            <a:r>
              <a:rPr lang="en-GB" sz="1200" b="1" dirty="0" smtClean="0">
                <a:solidFill>
                  <a:schemeClr val="bg1"/>
                </a:solidFill>
              </a:rPr>
              <a:t>*Estimated  income/ funding</a:t>
            </a:r>
            <a:r>
              <a:rPr lang="en-GB" sz="2800" b="1" dirty="0" smtClean="0">
                <a:solidFill>
                  <a:schemeClr val="bg1"/>
                </a:solidFill>
              </a:rPr>
              <a:t>             Total spending: £228.6 m million</a:t>
            </a:r>
            <a:endParaRPr lang="en-GB" sz="3600" b="1" dirty="0" smtClean="0">
              <a:solidFill>
                <a:schemeClr val="bg1"/>
              </a:solidFill>
            </a:endParaRPr>
          </a:p>
          <a:p>
            <a:pPr marL="173038" algn="l"/>
            <a:endParaRPr lang="en-GB" sz="3600" b="1" dirty="0" smtClean="0">
              <a:solidFill>
                <a:schemeClr val="bg1"/>
              </a:solidFill>
            </a:endParaRPr>
          </a:p>
          <a:p>
            <a:pPr marL="173038" algn="l"/>
            <a:endParaRPr lang="en-GB" sz="3600" b="1" dirty="0" smtClean="0">
              <a:solidFill>
                <a:schemeClr val="bg1"/>
              </a:solidFill>
            </a:endParaRPr>
          </a:p>
          <a:p>
            <a:pPr marL="173038" algn="l"/>
            <a:endParaRPr lang="en-GB" sz="3600" b="1" dirty="0" smtClean="0">
              <a:solidFill>
                <a:schemeClr val="bg1"/>
              </a:solidFill>
            </a:endParaRPr>
          </a:p>
          <a:p>
            <a:pPr marL="173038" algn="l"/>
            <a:endParaRPr lang="en-GB" sz="3600" b="1" dirty="0" smtClean="0">
              <a:solidFill>
                <a:schemeClr val="bg1"/>
              </a:solidFill>
            </a:endParaRPr>
          </a:p>
          <a:p>
            <a:pPr marL="173038" algn="l"/>
            <a:endParaRPr lang="en-GB" sz="3600" b="1" dirty="0" smtClean="0">
              <a:solidFill>
                <a:schemeClr val="bg1"/>
              </a:solidFill>
            </a:endParaRPr>
          </a:p>
          <a:p>
            <a:pPr marL="173038" algn="l"/>
            <a:r>
              <a:rPr lang="en-GB" sz="3600" b="1" dirty="0" smtClean="0">
                <a:solidFill>
                  <a:schemeClr val="bg1"/>
                </a:solidFill>
              </a:rPr>
              <a:t>                                                  </a:t>
            </a:r>
            <a:endParaRPr lang="en-GB" sz="3600" b="1" dirty="0">
              <a:solidFill>
                <a:schemeClr val="bg1"/>
              </a:solidFill>
            </a:endParaRPr>
          </a:p>
        </p:txBody>
      </p:sp>
      <p:graphicFrame>
        <p:nvGraphicFramePr>
          <p:cNvPr id="34" name="Chart 33"/>
          <p:cNvGraphicFramePr/>
          <p:nvPr>
            <p:extLst>
              <p:ext uri="{D42A27DB-BD31-4B8C-83A1-F6EECF244321}">
                <p14:modId xmlns:p14="http://schemas.microsoft.com/office/powerpoint/2010/main" xmlns="" val="2657380355"/>
              </p:ext>
            </p:extLst>
          </p:nvPr>
        </p:nvGraphicFramePr>
        <p:xfrm>
          <a:off x="1187624" y="2132856"/>
          <a:ext cx="727280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1907704" y="4365104"/>
            <a:ext cx="4464486" cy="1152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/>
              <a:t>Scottish Government Funding*</a:t>
            </a:r>
            <a:endParaRPr lang="en-US" sz="2800" b="1" dirty="0"/>
          </a:p>
        </p:txBody>
      </p:sp>
      <p:sp>
        <p:nvSpPr>
          <p:cNvPr id="8" name="Rectangle 7"/>
          <p:cNvSpPr/>
          <p:nvPr/>
        </p:nvSpPr>
        <p:spPr>
          <a:xfrm>
            <a:off x="1619672" y="3284984"/>
            <a:ext cx="158417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1" dirty="0" smtClean="0"/>
              <a:t>Council Tax*</a:t>
            </a:r>
            <a:endParaRPr lang="en-US" sz="1800" b="1" dirty="0"/>
          </a:p>
        </p:txBody>
      </p:sp>
      <p:sp>
        <p:nvSpPr>
          <p:cNvPr id="9" name="Rectangle 8"/>
          <p:cNvSpPr/>
          <p:nvPr/>
        </p:nvSpPr>
        <p:spPr>
          <a:xfrm>
            <a:off x="6300192" y="2492896"/>
            <a:ext cx="2088232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Projected Shortfall</a:t>
            </a:r>
            <a:endParaRPr lang="en-GB" sz="2800" b="1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5580112" y="2852936"/>
            <a:ext cx="1008112" cy="144016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P900341963.JPG"/>
          <p:cNvPicPr>
            <a:picLocks noChangeAspect="1"/>
          </p:cNvPicPr>
          <p:nvPr/>
        </p:nvPicPr>
        <p:blipFill>
          <a:blip r:embed="rId2" cstate="print">
            <a:grayscl/>
          </a:blip>
          <a:stretch>
            <a:fillRect/>
          </a:stretch>
        </p:blipFill>
        <p:spPr>
          <a:xfrm>
            <a:off x="1331640" y="548680"/>
            <a:ext cx="6408711" cy="438970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31640" y="4941168"/>
            <a:ext cx="6408712" cy="132343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</a:rPr>
              <a:t>Where will we find </a:t>
            </a:r>
          </a:p>
          <a:p>
            <a:pPr algn="ctr"/>
            <a:r>
              <a:rPr lang="en-GB" sz="4000" b="1" dirty="0" smtClean="0">
                <a:solidFill>
                  <a:schemeClr val="bg1"/>
                </a:solidFill>
              </a:rPr>
              <a:t>£44 million?</a:t>
            </a:r>
            <a:endParaRPr lang="en-GB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683568" y="548680"/>
            <a:ext cx="3744416" cy="590465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92075" lvl="0" algn="ctr">
              <a:spcBef>
                <a:spcPct val="20000"/>
              </a:spcBef>
            </a:pPr>
            <a:r>
              <a:rPr lang="en-GB" sz="3200" b="1" dirty="0" smtClean="0">
                <a:solidFill>
                  <a:schemeClr val="bg1"/>
                </a:solidFill>
                <a:cs typeface="Arial" pitchFamily="34" charset="0"/>
              </a:rPr>
              <a:t>There are some services that </a:t>
            </a:r>
            <a:r>
              <a:rPr kumimoji="0" lang="en-GB" sz="3200" b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we can’t </a:t>
            </a:r>
            <a:r>
              <a:rPr lang="en-GB" sz="3200" b="1" dirty="0" smtClean="0">
                <a:solidFill>
                  <a:schemeClr val="bg1"/>
                </a:solidFill>
                <a:cs typeface="Arial" pitchFamily="34" charset="0"/>
              </a:rPr>
              <a:t>cut</a:t>
            </a:r>
            <a:r>
              <a:rPr kumimoji="0" lang="en-GB" sz="3200" b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*</a:t>
            </a:r>
            <a:endParaRPr kumimoji="0" lang="en-GB" sz="2000" b="1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92075" lvl="0" algn="ctr">
              <a:spcBef>
                <a:spcPct val="20000"/>
              </a:spcBef>
            </a:pPr>
            <a:endParaRPr kumimoji="0" lang="en-GB" sz="2000" b="1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92075" lvl="0" algn="ctr">
              <a:spcBef>
                <a:spcPct val="20000"/>
              </a:spcBef>
            </a:pPr>
            <a:r>
              <a:rPr kumimoji="0" lang="en-GB" sz="3200" b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These amount to £140 million of council spending</a:t>
            </a:r>
          </a:p>
          <a:p>
            <a:pPr marL="92075" lvl="0" algn="ctr">
              <a:spcBef>
                <a:spcPct val="20000"/>
              </a:spcBef>
            </a:pPr>
            <a:endParaRPr kumimoji="0" lang="en-GB" sz="2000" b="1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92075" lvl="0" algn="ctr">
              <a:spcBef>
                <a:spcPct val="20000"/>
              </a:spcBef>
            </a:pPr>
            <a:r>
              <a:rPr lang="en-GB" sz="3200" b="1" dirty="0" smtClean="0">
                <a:solidFill>
                  <a:schemeClr val="bg1"/>
                </a:solidFill>
                <a:cs typeface="Arial" pitchFamily="34" charset="0"/>
              </a:rPr>
              <a:t>This means other services could be facing a 50% cut</a:t>
            </a:r>
            <a:endParaRPr kumimoji="0" lang="en-GB" sz="3200" b="1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92075" lvl="0" algn="ctr">
              <a:spcBef>
                <a:spcPct val="20000"/>
              </a:spcBef>
            </a:pPr>
            <a:endParaRPr lang="en-GB" sz="32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marL="92075" lvl="0">
              <a:spcBef>
                <a:spcPct val="20000"/>
              </a:spcBef>
            </a:pPr>
            <a:endParaRPr kumimoji="0" lang="en-GB" sz="3600" b="1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92075" lvl="0">
              <a:spcBef>
                <a:spcPct val="20000"/>
              </a:spcBef>
            </a:pPr>
            <a:endParaRPr lang="en-GB" sz="36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marL="92075" lvl="0">
              <a:spcBef>
                <a:spcPct val="20000"/>
              </a:spcBef>
            </a:pPr>
            <a:endParaRPr kumimoji="0" lang="en-GB" sz="3600" b="1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92075" lvl="0">
              <a:spcBef>
                <a:spcPct val="20000"/>
              </a:spcBef>
            </a:pPr>
            <a:endParaRPr lang="en-GB" sz="36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marL="92075" lvl="0">
              <a:spcBef>
                <a:spcPct val="20000"/>
              </a:spcBef>
            </a:pPr>
            <a:endParaRPr kumimoji="0" lang="en-GB" sz="3600" b="1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92075" lvl="0" algn="r">
              <a:spcBef>
                <a:spcPct val="20000"/>
              </a:spcBef>
            </a:pPr>
            <a:endParaRPr lang="en-GB" sz="36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marL="92075" lvl="0">
              <a:spcBef>
                <a:spcPct val="20000"/>
              </a:spcBef>
            </a:pPr>
            <a:r>
              <a:rPr kumimoji="0" lang="en-GB" sz="3600" b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                                                  </a:t>
            </a:r>
          </a:p>
          <a:p>
            <a:pPr marL="92075" lvl="0">
              <a:spcBef>
                <a:spcPct val="20000"/>
              </a:spcBef>
            </a:pPr>
            <a:endParaRPr lang="en-GB" sz="800" dirty="0" smtClean="0">
              <a:solidFill>
                <a:schemeClr val="bg1"/>
              </a:solidFill>
              <a:cs typeface="Arial" pitchFamily="34" charset="0"/>
            </a:endParaRPr>
          </a:p>
          <a:p>
            <a:pPr marL="92075" lvl="0">
              <a:spcBef>
                <a:spcPct val="20000"/>
              </a:spcBef>
            </a:pPr>
            <a:endParaRPr kumimoji="0" lang="en-GB" sz="360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92075" lvl="0">
              <a:spcBef>
                <a:spcPct val="20000"/>
              </a:spcBef>
            </a:pPr>
            <a:endParaRPr lang="en-GB" sz="3600" dirty="0" smtClean="0">
              <a:solidFill>
                <a:schemeClr val="bg1"/>
              </a:solidFill>
              <a:cs typeface="Arial" pitchFamily="34" charset="0"/>
            </a:endParaRPr>
          </a:p>
          <a:p>
            <a:pPr marL="92075" lvl="0">
              <a:spcBef>
                <a:spcPct val="20000"/>
              </a:spcBef>
            </a:pPr>
            <a:endParaRPr kumimoji="0" lang="en-GB" sz="360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92075" lvl="0">
              <a:spcBef>
                <a:spcPct val="20000"/>
              </a:spcBef>
            </a:pPr>
            <a:endParaRPr lang="en-GB" sz="3600" dirty="0" smtClean="0">
              <a:solidFill>
                <a:schemeClr val="bg1"/>
              </a:solidFill>
              <a:cs typeface="Arial" pitchFamily="34" charset="0"/>
            </a:endParaRPr>
          </a:p>
          <a:p>
            <a:pPr marL="92075" lvl="0">
              <a:spcBef>
                <a:spcPct val="20000"/>
              </a:spcBef>
            </a:pPr>
            <a:endParaRPr kumimoji="0" lang="en-GB" sz="360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92075" lvl="0" algn="r">
              <a:spcBef>
                <a:spcPct val="20000"/>
              </a:spcBef>
            </a:pPr>
            <a:endParaRPr lang="en-GB" sz="3600" dirty="0" smtClean="0">
              <a:solidFill>
                <a:schemeClr val="bg1"/>
              </a:solidFill>
              <a:cs typeface="Arial" pitchFamily="34" charset="0"/>
            </a:endParaRPr>
          </a:p>
          <a:p>
            <a:pPr marL="92075" lvl="0">
              <a:spcBef>
                <a:spcPct val="20000"/>
              </a:spcBef>
            </a:pPr>
            <a:r>
              <a:rPr lang="en-GB" sz="3600" dirty="0" smtClean="0">
                <a:solidFill>
                  <a:schemeClr val="bg1"/>
                </a:solidFill>
                <a:cs typeface="Arial" pitchFamily="34" charset="0"/>
              </a:rPr>
              <a:t>                           </a:t>
            </a:r>
            <a:endParaRPr kumimoji="0" lang="en-GB" sz="360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xmlns="" val="1116783127"/>
              </p:ext>
            </p:extLst>
          </p:nvPr>
        </p:nvGraphicFramePr>
        <p:xfrm>
          <a:off x="4499992" y="188640"/>
          <a:ext cx="576064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Rectangle 19"/>
          <p:cNvSpPr/>
          <p:nvPr/>
        </p:nvSpPr>
        <p:spPr>
          <a:xfrm>
            <a:off x="4427984" y="5589240"/>
            <a:ext cx="4464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4478B6"/>
                </a:solidFill>
                <a:cs typeface="Arial" pitchFamily="34" charset="0"/>
              </a:rPr>
              <a:t>*teacher costs, loan charges and contractual payments; greater demand for some services resulting from a growing population</a:t>
            </a:r>
            <a:endParaRPr lang="en-GB" sz="1600" dirty="0">
              <a:solidFill>
                <a:srgbClr val="4478B6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499992" y="332656"/>
            <a:ext cx="4392488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dirty="0" smtClean="0">
                <a:solidFill>
                  <a:schemeClr val="accent1"/>
                </a:solidFill>
              </a:rPr>
              <a:t> Total spending 2021/22: £228.6 million</a:t>
            </a:r>
            <a:endParaRPr lang="en-GB" sz="2000" b="1" dirty="0">
              <a:solidFill>
                <a:schemeClr val="accent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60032" y="4005064"/>
            <a:ext cx="288032" cy="288032"/>
          </a:xfrm>
          <a:prstGeom prst="rect">
            <a:avLst/>
          </a:prstGeom>
          <a:solidFill>
            <a:srgbClr val="FFDB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4860032" y="4941168"/>
            <a:ext cx="288032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4860032" y="4653136"/>
            <a:ext cx="288032" cy="28803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5292080" y="4293096"/>
            <a:ext cx="360040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b="1" dirty="0" smtClean="0">
                <a:solidFill>
                  <a:schemeClr val="accent1"/>
                </a:solidFill>
              </a:rPr>
              <a:t>Fixed service costs/ services that are difficult to reduce or stop*</a:t>
            </a:r>
          </a:p>
          <a:p>
            <a:endParaRPr lang="en-GB" sz="1600" b="1" dirty="0" smtClean="0">
              <a:solidFill>
                <a:schemeClr val="accent1"/>
              </a:solidFill>
            </a:endParaRPr>
          </a:p>
          <a:p>
            <a:endParaRPr lang="en-GB" sz="1600" b="1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292080" y="4581128"/>
            <a:ext cx="3456384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b="1" dirty="0" smtClean="0">
                <a:solidFill>
                  <a:schemeClr val="accent1"/>
                </a:solidFill>
              </a:rPr>
              <a:t>All other services (£88.6 million)                         Area shown in red represents size of cut that may be needed </a:t>
            </a:r>
            <a:endParaRPr lang="en-GB" sz="16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755576" y="548680"/>
            <a:ext cx="7776864" cy="597666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92075" algn="ctr">
              <a:tabLst>
                <a:tab pos="7177088" algn="l"/>
              </a:tabLst>
            </a:pPr>
            <a:r>
              <a:rPr lang="en-GB" sz="4800" b="1" dirty="0" smtClean="0">
                <a:solidFill>
                  <a:schemeClr val="bg1"/>
                </a:solidFill>
              </a:rPr>
              <a:t>Put up Council Tax?</a:t>
            </a:r>
          </a:p>
          <a:p>
            <a:pPr marL="92075" algn="ctr">
              <a:tabLst>
                <a:tab pos="7177088" algn="l"/>
              </a:tabLst>
            </a:pPr>
            <a:endParaRPr lang="en-GB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8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8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8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800" dirty="0" smtClean="0">
              <a:solidFill>
                <a:schemeClr val="bg1"/>
              </a:solidFill>
            </a:endParaRPr>
          </a:p>
          <a:p>
            <a:pPr marL="893763" indent="-893763" algn="ctr"/>
            <a:endParaRPr lang="en-GB" sz="3600" dirty="0" smtClean="0">
              <a:solidFill>
                <a:schemeClr val="bg1"/>
              </a:solidFill>
            </a:endParaRPr>
          </a:p>
          <a:p>
            <a:pPr marL="893763" indent="-893763" algn="ctr"/>
            <a:endParaRPr lang="en-GB" sz="1600" dirty="0" smtClean="0">
              <a:solidFill>
                <a:schemeClr val="bg1"/>
              </a:solidFill>
            </a:endParaRPr>
          </a:p>
          <a:p>
            <a:pPr marL="893763" indent="-893763" algn="ctr"/>
            <a:r>
              <a:rPr lang="en-GB" sz="3200" dirty="0" smtClean="0">
                <a:solidFill>
                  <a:schemeClr val="bg1"/>
                </a:solidFill>
              </a:rPr>
              <a:t>A </a:t>
            </a:r>
            <a:r>
              <a:rPr lang="en-GB" sz="3200" b="1" dirty="0" smtClean="0">
                <a:solidFill>
                  <a:srgbClr val="FFFF00"/>
                </a:solidFill>
              </a:rPr>
              <a:t>3% </a:t>
            </a:r>
            <a:r>
              <a:rPr lang="en-GB" sz="3200" dirty="0" smtClean="0">
                <a:solidFill>
                  <a:schemeClr val="bg1"/>
                </a:solidFill>
              </a:rPr>
              <a:t>Council Tax rise</a:t>
            </a:r>
            <a:r>
              <a:rPr lang="en-GB" sz="3200" dirty="0" smtClean="0">
                <a:solidFill>
                  <a:srgbClr val="FFFFCC"/>
                </a:solidFill>
              </a:rPr>
              <a:t> </a:t>
            </a:r>
            <a:r>
              <a:rPr lang="en-GB" sz="3200" b="1" dirty="0" smtClean="0">
                <a:solidFill>
                  <a:srgbClr val="FFFF00"/>
                </a:solidFill>
              </a:rPr>
              <a:t>each year </a:t>
            </a:r>
          </a:p>
          <a:p>
            <a:pPr marL="893763" indent="-893763" algn="ctr"/>
            <a:r>
              <a:rPr lang="en-GB" sz="3200" dirty="0" smtClean="0">
                <a:solidFill>
                  <a:schemeClr val="bg1"/>
                </a:solidFill>
              </a:rPr>
              <a:t>for the next four years </a:t>
            </a:r>
          </a:p>
          <a:p>
            <a:pPr marL="893763" indent="-893763" algn="ctr"/>
            <a:r>
              <a:rPr lang="en-GB" sz="3200" dirty="0" smtClean="0">
                <a:solidFill>
                  <a:schemeClr val="bg1"/>
                </a:solidFill>
              </a:rPr>
              <a:t>still leaves a budget gap of</a:t>
            </a:r>
          </a:p>
          <a:p>
            <a:pPr marL="893763" indent="-893763" algn="ctr"/>
            <a:endParaRPr lang="en-GB" sz="2000" dirty="0" smtClean="0">
              <a:solidFill>
                <a:schemeClr val="bg1"/>
              </a:solidFill>
            </a:endParaRPr>
          </a:p>
          <a:p>
            <a:pPr marL="893763" indent="-893763" algn="ctr"/>
            <a:r>
              <a:rPr lang="en-GB" sz="7200" b="1" dirty="0" smtClean="0">
                <a:solidFill>
                  <a:srgbClr val="FFFF00"/>
                </a:solidFill>
              </a:rPr>
              <a:t>£39.6 million </a:t>
            </a:r>
          </a:p>
          <a:p>
            <a:pPr marL="893763" indent="-893763" algn="ctr"/>
            <a:r>
              <a:rPr lang="en-GB" sz="3200" dirty="0" smtClean="0">
                <a:solidFill>
                  <a:schemeClr val="bg1"/>
                </a:solidFill>
              </a:rPr>
              <a:t>by 2021/22 </a:t>
            </a:r>
          </a:p>
          <a:p>
            <a:pPr marL="92075">
              <a:tabLst>
                <a:tab pos="7177088" algn="l"/>
              </a:tabLst>
            </a:pPr>
            <a:endParaRPr lang="en-GB" sz="8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r>
              <a:rPr lang="en-GB" sz="3200" dirty="0" smtClean="0">
                <a:solidFill>
                  <a:schemeClr val="bg1"/>
                </a:solidFill>
              </a:rPr>
              <a:t> </a:t>
            </a: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r>
              <a:rPr lang="en-GB" sz="3200" dirty="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755576" y="3244334"/>
            <a:ext cx="777686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3600" dirty="0" smtClean="0">
              <a:solidFill>
                <a:srgbClr val="4274B0"/>
              </a:solidFill>
            </a:endParaRPr>
          </a:p>
          <a:p>
            <a:pPr algn="ctr"/>
            <a:endParaRPr lang="en-GB" sz="4000" b="1" dirty="0" smtClean="0">
              <a:solidFill>
                <a:srgbClr val="4274B0"/>
              </a:solidFill>
            </a:endParaRPr>
          </a:p>
          <a:p>
            <a:pPr algn="ctr"/>
            <a:endParaRPr lang="en-GB" sz="4000" b="1" dirty="0" smtClean="0">
              <a:solidFill>
                <a:srgbClr val="4274B0"/>
              </a:solidFill>
            </a:endParaRPr>
          </a:p>
          <a:p>
            <a:pPr algn="ctr"/>
            <a:endParaRPr lang="en-GB" sz="4000" b="1" dirty="0" smtClean="0">
              <a:solidFill>
                <a:srgbClr val="4274B0"/>
              </a:solidFill>
            </a:endParaRPr>
          </a:p>
          <a:p>
            <a:pPr algn="ctr"/>
            <a:endParaRPr lang="en-GB" sz="4000" b="1" dirty="0">
              <a:solidFill>
                <a:srgbClr val="4274B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635896" y="1484784"/>
          <a:ext cx="167984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9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99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199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199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FFFF00"/>
                          </a:solidFill>
                        </a:rPr>
                        <a:t>£</a:t>
                      </a:r>
                      <a:endParaRPr lang="en-GB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V="1">
            <a:off x="4932040" y="1628800"/>
            <a:ext cx="288032" cy="216024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635896" y="2204864"/>
            <a:ext cx="432048" cy="3600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4067944" y="2060848"/>
            <a:ext cx="432048" cy="1440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499992" y="1844824"/>
            <a:ext cx="432048" cy="2160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611560" y="548680"/>
            <a:ext cx="8064896" cy="597666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92075">
              <a:tabLst>
                <a:tab pos="7177088" algn="l"/>
              </a:tabLst>
            </a:pPr>
            <a:endParaRPr lang="en-GB" sz="8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r>
              <a:rPr lang="en-GB" sz="4000" b="1" dirty="0" smtClean="0">
                <a:solidFill>
                  <a:schemeClr val="bg1"/>
                </a:solidFill>
              </a:rPr>
              <a:t>Use some the Council’s reserves?</a:t>
            </a:r>
          </a:p>
          <a:p>
            <a:pPr marL="92075">
              <a:tabLst>
                <a:tab pos="7177088" algn="l"/>
              </a:tabLst>
            </a:pPr>
            <a:endParaRPr lang="en-GB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r>
              <a:rPr lang="en-GB" sz="2800" b="1" dirty="0" smtClean="0">
                <a:solidFill>
                  <a:srgbClr val="FFFF00"/>
                </a:solidFill>
              </a:rPr>
              <a:t>£3.97million </a:t>
            </a:r>
            <a:r>
              <a:rPr lang="en-GB" sz="2800" dirty="0" smtClean="0">
                <a:solidFill>
                  <a:schemeClr val="bg1"/>
                </a:solidFill>
              </a:rPr>
              <a:t>from reserves was used to balance the budget in 2017/18.  The available reserve is now only</a:t>
            </a:r>
          </a:p>
          <a:p>
            <a:pPr marL="92075" algn="ctr">
              <a:tabLst>
                <a:tab pos="7177088" algn="l"/>
              </a:tabLst>
            </a:pPr>
            <a:r>
              <a:rPr lang="en-GB" sz="2800" dirty="0" smtClean="0">
                <a:solidFill>
                  <a:schemeClr val="bg1"/>
                </a:solidFill>
              </a:rPr>
              <a:t> </a:t>
            </a:r>
          </a:p>
          <a:p>
            <a:pPr marL="92075" algn="ctr">
              <a:tabLst>
                <a:tab pos="7177088" algn="l"/>
              </a:tabLst>
            </a:pPr>
            <a:r>
              <a:rPr lang="en-GB" sz="6000" b="1" dirty="0" smtClean="0">
                <a:solidFill>
                  <a:srgbClr val="FFFF00"/>
                </a:solidFill>
              </a:rPr>
              <a:t>£2.25 million </a:t>
            </a:r>
          </a:p>
          <a:p>
            <a:pPr marL="92075" algn="ctr">
              <a:tabLst>
                <a:tab pos="7177088" algn="l"/>
              </a:tabLst>
            </a:pPr>
            <a:r>
              <a:rPr lang="en-GB" sz="2800" dirty="0" smtClean="0">
                <a:solidFill>
                  <a:schemeClr val="bg1"/>
                </a:solidFill>
              </a:rPr>
              <a:t>and will need to be topped up by around </a:t>
            </a:r>
          </a:p>
          <a:p>
            <a:pPr marL="92075" algn="ctr">
              <a:tabLst>
                <a:tab pos="7177088" algn="l"/>
              </a:tabLst>
            </a:pPr>
            <a:r>
              <a:rPr lang="en-GB" sz="5400" b="1" dirty="0" smtClean="0">
                <a:solidFill>
                  <a:srgbClr val="FFFF00"/>
                </a:solidFill>
              </a:rPr>
              <a:t>£2 million</a:t>
            </a:r>
            <a:endParaRPr lang="en-GB" sz="24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14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10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r>
              <a:rPr lang="en-GB" sz="2800" dirty="0" smtClean="0">
                <a:solidFill>
                  <a:schemeClr val="bg1"/>
                </a:solidFill>
              </a:rPr>
              <a:t>The council needs to have a reserve fund to deal with unforeseen emergencies</a:t>
            </a:r>
          </a:p>
          <a:p>
            <a:pPr marL="92075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r>
              <a:rPr lang="en-GB" sz="3200" dirty="0" smtClean="0">
                <a:solidFill>
                  <a:schemeClr val="bg1"/>
                </a:solidFill>
              </a:rPr>
              <a:t> </a:t>
            </a: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55576" y="3244334"/>
            <a:ext cx="777686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3600" dirty="0" smtClean="0">
              <a:solidFill>
                <a:srgbClr val="4274B0"/>
              </a:solidFill>
            </a:endParaRPr>
          </a:p>
          <a:p>
            <a:pPr algn="ctr"/>
            <a:endParaRPr lang="en-GB" sz="4000" b="1" dirty="0" smtClean="0">
              <a:solidFill>
                <a:srgbClr val="4274B0"/>
              </a:solidFill>
            </a:endParaRPr>
          </a:p>
          <a:p>
            <a:pPr algn="ctr"/>
            <a:endParaRPr lang="en-GB" sz="4000" b="1" dirty="0" smtClean="0">
              <a:solidFill>
                <a:srgbClr val="4274B0"/>
              </a:solidFill>
            </a:endParaRPr>
          </a:p>
          <a:p>
            <a:pPr algn="ctr"/>
            <a:endParaRPr lang="en-GB" sz="4000" b="1" dirty="0" smtClean="0">
              <a:solidFill>
                <a:srgbClr val="4274B0"/>
              </a:solidFill>
            </a:endParaRPr>
          </a:p>
          <a:p>
            <a:pPr algn="ctr"/>
            <a:endParaRPr lang="en-GB" sz="4000" b="1" dirty="0">
              <a:solidFill>
                <a:srgbClr val="4274B0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1691680" y="2996952"/>
            <a:ext cx="700656" cy="72008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Down Arrow 6"/>
          <p:cNvSpPr/>
          <p:nvPr/>
        </p:nvSpPr>
        <p:spPr>
          <a:xfrm rot="10800000">
            <a:off x="6300192" y="4293096"/>
            <a:ext cx="720080" cy="72008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691680" y="476672"/>
            <a:ext cx="6840760" cy="3600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92075" algn="ctr">
              <a:tabLst>
                <a:tab pos="7177088" algn="l"/>
              </a:tabLst>
            </a:pPr>
            <a:r>
              <a:rPr lang="en-GB" sz="4800" b="1" dirty="0" smtClean="0">
                <a:solidFill>
                  <a:schemeClr val="bg1"/>
                </a:solidFill>
              </a:rPr>
              <a:t>Increase income?</a:t>
            </a:r>
          </a:p>
          <a:p>
            <a:pPr marL="92075" algn="ctr">
              <a:tabLst>
                <a:tab pos="7177088" algn="l"/>
              </a:tabLst>
            </a:pPr>
            <a:endParaRPr lang="en-GB" sz="10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10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r>
              <a:rPr lang="en-GB" sz="3200" dirty="0" smtClean="0">
                <a:solidFill>
                  <a:schemeClr val="bg1"/>
                </a:solidFill>
              </a:rPr>
              <a:t>We will have to look at </a:t>
            </a:r>
          </a:p>
          <a:p>
            <a:pPr marL="92075" algn="ctr">
              <a:tabLst>
                <a:tab pos="7177088" algn="l"/>
              </a:tabLst>
            </a:pPr>
            <a:r>
              <a:rPr lang="en-GB" sz="4000" b="1" dirty="0" smtClean="0">
                <a:solidFill>
                  <a:srgbClr val="FFFF00"/>
                </a:solidFill>
              </a:rPr>
              <a:t>increasing charges </a:t>
            </a:r>
            <a:r>
              <a:rPr lang="en-GB" sz="3200" dirty="0" smtClean="0">
                <a:solidFill>
                  <a:schemeClr val="bg1"/>
                </a:solidFill>
              </a:rPr>
              <a:t>for some services and introducing </a:t>
            </a:r>
          </a:p>
          <a:p>
            <a:pPr marL="92075" algn="ctr">
              <a:tabLst>
                <a:tab pos="7177088" algn="l"/>
              </a:tabLst>
            </a:pPr>
            <a:r>
              <a:rPr lang="en-GB" sz="4000" b="1" dirty="0" smtClean="0">
                <a:solidFill>
                  <a:srgbClr val="FFFF00"/>
                </a:solidFill>
              </a:rPr>
              <a:t>new sources of income </a:t>
            </a:r>
            <a:endParaRPr lang="en-GB" sz="32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8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r>
              <a:rPr lang="en-GB" sz="3200" dirty="0" smtClean="0">
                <a:solidFill>
                  <a:schemeClr val="bg1"/>
                </a:solidFill>
              </a:rPr>
              <a:t> </a:t>
            </a: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55576" y="3244334"/>
            <a:ext cx="777686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3600" dirty="0" smtClean="0">
              <a:solidFill>
                <a:srgbClr val="4274B0"/>
              </a:solidFill>
            </a:endParaRPr>
          </a:p>
          <a:p>
            <a:pPr algn="ctr"/>
            <a:endParaRPr lang="en-GB" sz="4000" b="1" dirty="0" smtClean="0">
              <a:solidFill>
                <a:srgbClr val="4274B0"/>
              </a:solidFill>
            </a:endParaRPr>
          </a:p>
          <a:p>
            <a:pPr algn="ctr"/>
            <a:endParaRPr lang="en-GB" sz="4000" b="1" dirty="0" smtClean="0">
              <a:solidFill>
                <a:srgbClr val="4274B0"/>
              </a:solidFill>
            </a:endParaRPr>
          </a:p>
          <a:p>
            <a:pPr algn="ctr"/>
            <a:endParaRPr lang="en-GB" sz="4000" b="1" dirty="0" smtClean="0">
              <a:solidFill>
                <a:srgbClr val="4274B0"/>
              </a:solidFill>
            </a:endParaRPr>
          </a:p>
          <a:p>
            <a:pPr algn="ctr"/>
            <a:endParaRPr lang="en-GB" sz="4000" b="1" dirty="0">
              <a:solidFill>
                <a:srgbClr val="4274B0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95535" y="476672"/>
            <a:ext cx="1152129" cy="11092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  <p:pic>
        <p:nvPicPr>
          <p:cNvPr id="8" name="Picture 38" descr="C:\Users\russeld2\AppData\Local\Microsoft\Windows\Temporary Internet Files\Content.Word\Sport &amp; Leisu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700808"/>
            <a:ext cx="1123478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924944"/>
            <a:ext cx="112186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0" descr="C:\Users\russeld2\AppData\Local\Microsoft\Windows\Temporary Internet Files\Content.Word\Children's servic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4149080"/>
            <a:ext cx="1152128" cy="1101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russeld2\AppData\Local\Microsoft\Windows\Temporary Internet Files\Content.Word\Street cleaning etc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5373216"/>
            <a:ext cx="1152128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1691680" y="4581128"/>
            <a:ext cx="67687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algn="ctr">
              <a:tabLst>
                <a:tab pos="7177088" algn="l"/>
              </a:tabLst>
            </a:pPr>
            <a:r>
              <a:rPr lang="en-GB" sz="4000" b="1" dirty="0" smtClean="0">
                <a:solidFill>
                  <a:schemeClr val="accent1"/>
                </a:solidFill>
              </a:rPr>
              <a:t>But this won’t be enough to fill the budget gap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755576" y="476672"/>
            <a:ext cx="7776864" cy="597666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92075">
              <a:tabLst>
                <a:tab pos="7177088" algn="l"/>
              </a:tabLst>
            </a:pPr>
            <a:endParaRPr lang="en-GB" sz="8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r>
              <a:rPr lang="en-GB" sz="4800" b="1" dirty="0" smtClean="0">
                <a:solidFill>
                  <a:schemeClr val="bg1"/>
                </a:solidFill>
              </a:rPr>
              <a:t>Make savings</a:t>
            </a:r>
          </a:p>
          <a:p>
            <a:pPr marL="92075" algn="ctr">
              <a:tabLst>
                <a:tab pos="7177088" algn="l"/>
              </a:tabLst>
            </a:pPr>
            <a:endParaRPr lang="en-GB" sz="14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10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8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r>
              <a:rPr lang="en-GB" sz="3200" dirty="0" smtClean="0">
                <a:solidFill>
                  <a:schemeClr val="bg1"/>
                </a:solidFill>
              </a:rPr>
              <a:t>The council needs to make significant savings by</a:t>
            </a:r>
            <a:r>
              <a:rPr lang="en-GB" sz="4000" dirty="0" smtClean="0">
                <a:solidFill>
                  <a:schemeClr val="bg1"/>
                </a:solidFill>
              </a:rPr>
              <a:t> </a:t>
            </a:r>
            <a:r>
              <a:rPr lang="en-GB" sz="4000" b="1" dirty="0" smtClean="0">
                <a:solidFill>
                  <a:srgbClr val="FFFF00"/>
                </a:solidFill>
              </a:rPr>
              <a:t>reducing </a:t>
            </a:r>
            <a:r>
              <a:rPr lang="en-GB" sz="3200" dirty="0" smtClean="0">
                <a:solidFill>
                  <a:schemeClr val="bg1"/>
                </a:solidFill>
              </a:rPr>
              <a:t>or</a:t>
            </a:r>
            <a:endParaRPr lang="en-GB" sz="3200" b="1" dirty="0" smtClean="0">
              <a:solidFill>
                <a:srgbClr val="FFFF00"/>
              </a:solidFill>
            </a:endParaRPr>
          </a:p>
          <a:p>
            <a:pPr marL="92075" algn="ctr">
              <a:tabLst>
                <a:tab pos="7177088" algn="l"/>
              </a:tabLst>
            </a:pPr>
            <a:r>
              <a:rPr lang="en-GB" sz="4000" b="1" dirty="0" smtClean="0">
                <a:solidFill>
                  <a:srgbClr val="FFFF00"/>
                </a:solidFill>
              </a:rPr>
              <a:t>no longer providing </a:t>
            </a:r>
          </a:p>
          <a:p>
            <a:pPr marL="92075" algn="ctr">
              <a:tabLst>
                <a:tab pos="7177088" algn="l"/>
              </a:tabLst>
            </a:pPr>
            <a:r>
              <a:rPr lang="en-GB" sz="3200" dirty="0" smtClean="0">
                <a:solidFill>
                  <a:schemeClr val="bg1"/>
                </a:solidFill>
              </a:rPr>
              <a:t>some services </a:t>
            </a:r>
          </a:p>
          <a:p>
            <a:pPr marL="92075" algn="ctr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12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8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r>
              <a:rPr lang="en-GB" sz="3200" dirty="0" smtClean="0">
                <a:solidFill>
                  <a:schemeClr val="bg1"/>
                </a:solidFill>
              </a:rPr>
              <a:t> </a:t>
            </a: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55576" y="3244334"/>
            <a:ext cx="777686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3600" dirty="0" smtClean="0">
              <a:solidFill>
                <a:srgbClr val="4274B0"/>
              </a:solidFill>
            </a:endParaRPr>
          </a:p>
          <a:p>
            <a:pPr algn="ctr"/>
            <a:endParaRPr lang="en-GB" sz="4000" b="1" dirty="0" smtClean="0">
              <a:solidFill>
                <a:srgbClr val="4274B0"/>
              </a:solidFill>
            </a:endParaRPr>
          </a:p>
          <a:p>
            <a:pPr algn="ctr"/>
            <a:endParaRPr lang="en-GB" sz="4000" b="1" dirty="0" smtClean="0">
              <a:solidFill>
                <a:srgbClr val="4274B0"/>
              </a:solidFill>
            </a:endParaRPr>
          </a:p>
          <a:p>
            <a:pPr algn="ctr"/>
            <a:endParaRPr lang="en-GB" sz="4000" b="1" dirty="0" smtClean="0">
              <a:solidFill>
                <a:srgbClr val="4274B0"/>
              </a:solidFill>
            </a:endParaRPr>
          </a:p>
          <a:p>
            <a:pPr algn="ctr"/>
            <a:endParaRPr lang="en-GB" sz="4000" b="1" dirty="0">
              <a:solidFill>
                <a:srgbClr val="4274B0"/>
              </a:solidFill>
            </a:endParaRPr>
          </a:p>
        </p:txBody>
      </p:sp>
      <p:pic>
        <p:nvPicPr>
          <p:cNvPr id="10242" name="Picture 2" descr="Image result for stop sign clip ar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4437112"/>
            <a:ext cx="1368152" cy="1368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115616" y="5157192"/>
            <a:ext cx="6840760" cy="129614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92075" algn="ctr">
              <a:tabLst>
                <a:tab pos="7177088" algn="l"/>
              </a:tabLst>
            </a:pPr>
            <a:r>
              <a:rPr lang="en-GB" sz="4000" b="1" dirty="0" smtClean="0">
                <a:solidFill>
                  <a:schemeClr val="bg1"/>
                </a:solidFill>
              </a:rPr>
              <a:t>The challenge...</a:t>
            </a:r>
          </a:p>
          <a:p>
            <a:pPr marL="92075" algn="ctr">
              <a:tabLst>
                <a:tab pos="7177088" algn="l"/>
              </a:tabLst>
            </a:pPr>
            <a:r>
              <a:rPr lang="en-GB" sz="4000" b="1" dirty="0" smtClean="0">
                <a:solidFill>
                  <a:schemeClr val="bg1"/>
                </a:solidFill>
              </a:rPr>
              <a:t>What savings can we make?                              </a:t>
            </a:r>
          </a:p>
          <a:p>
            <a:pPr marL="92075" algn="ctr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r>
              <a:rPr lang="en-GB" sz="9600" b="1" dirty="0" smtClean="0">
                <a:solidFill>
                  <a:srgbClr val="FFFF00"/>
                </a:solidFill>
              </a:rPr>
              <a:t>     </a:t>
            </a:r>
          </a:p>
        </p:txBody>
      </p:sp>
      <p:pic>
        <p:nvPicPr>
          <p:cNvPr id="8" name="Picture 7" descr="MP900341963.JPG"/>
          <p:cNvPicPr>
            <a:picLocks noChangeAspect="1"/>
          </p:cNvPicPr>
          <p:nvPr/>
        </p:nvPicPr>
        <p:blipFill>
          <a:blip r:embed="rId2" cstate="print">
            <a:grayscl/>
          </a:blip>
          <a:stretch>
            <a:fillRect/>
          </a:stretch>
        </p:blipFill>
        <p:spPr>
          <a:xfrm>
            <a:off x="1115616" y="548680"/>
            <a:ext cx="6840760" cy="4608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76672"/>
            <a:ext cx="7200800" cy="5400600"/>
          </a:xfrm>
        </p:spPr>
        <p:txBody>
          <a:bodyPr>
            <a:noAutofit/>
          </a:bodyPr>
          <a:lstStyle/>
          <a:p>
            <a:pPr algn="l"/>
            <a:r>
              <a:rPr lang="en-GB" b="1" dirty="0" smtClean="0">
                <a:solidFill>
                  <a:schemeClr val="tx2"/>
                </a:solidFill>
                <a:cs typeface="Arial" pitchFamily="34" charset="0"/>
              </a:rPr>
              <a:t>                     </a:t>
            </a:r>
            <a:endParaRPr lang="en-GB" sz="4000" b="1" dirty="0" smtClean="0">
              <a:solidFill>
                <a:schemeClr val="tx2"/>
              </a:solidFill>
              <a:cs typeface="Arial" pitchFamily="34" charset="0"/>
            </a:endParaRPr>
          </a:p>
          <a:p>
            <a:pPr algn="l"/>
            <a:endParaRPr lang="en-GB" sz="1000" b="1" dirty="0" smtClean="0">
              <a:solidFill>
                <a:schemeClr val="tx2"/>
              </a:solidFill>
              <a:cs typeface="Arial" pitchFamily="34" charset="0"/>
            </a:endParaRPr>
          </a:p>
          <a:p>
            <a:pPr algn="l"/>
            <a:endParaRPr lang="en-GB" sz="1000" b="1" dirty="0" smtClean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55576" y="476672"/>
            <a:ext cx="7776864" cy="61206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450850" indent="-358775" algn="ctr">
              <a:tabLst>
                <a:tab pos="7177088" algn="l"/>
              </a:tabLst>
            </a:pPr>
            <a:r>
              <a:rPr lang="en-GB" sz="4000" b="1" dirty="0" smtClean="0">
                <a:solidFill>
                  <a:schemeClr val="bg1"/>
                </a:solidFill>
              </a:rPr>
              <a:t>A </a:t>
            </a:r>
            <a:r>
              <a:rPr lang="en-GB" sz="4000" b="1" dirty="0" smtClean="0">
                <a:solidFill>
                  <a:srgbClr val="FFFF00"/>
                </a:solidFill>
              </a:rPr>
              <a:t>Change Programme </a:t>
            </a:r>
          </a:p>
          <a:p>
            <a:pPr marL="450850" indent="-358775" algn="ctr">
              <a:tabLst>
                <a:tab pos="7177088" algn="l"/>
              </a:tabLst>
            </a:pPr>
            <a:r>
              <a:rPr lang="en-GB" sz="4000" b="1" dirty="0" smtClean="0">
                <a:solidFill>
                  <a:schemeClr val="bg1"/>
                </a:solidFill>
              </a:rPr>
              <a:t>has been developed</a:t>
            </a:r>
          </a:p>
          <a:p>
            <a:pPr marL="450850" indent="-358775" algn="ctr">
              <a:tabLst>
                <a:tab pos="7177088" algn="l"/>
              </a:tabLst>
            </a:pPr>
            <a:endParaRPr lang="en-GB" sz="10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8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8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8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8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8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8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8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10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28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r>
              <a:rPr lang="en-GB" sz="3200" dirty="0" smtClean="0">
                <a:solidFill>
                  <a:schemeClr val="bg1"/>
                </a:solidFill>
              </a:rPr>
              <a:t>This sets out </a:t>
            </a:r>
            <a:r>
              <a:rPr lang="en-GB" sz="3200" b="1" dirty="0" smtClean="0">
                <a:solidFill>
                  <a:srgbClr val="FFFF00"/>
                </a:solidFill>
              </a:rPr>
              <a:t>possible savings </a:t>
            </a:r>
            <a:r>
              <a:rPr lang="en-GB" sz="3200" dirty="0" smtClean="0">
                <a:solidFill>
                  <a:schemeClr val="bg1"/>
                </a:solidFill>
              </a:rPr>
              <a:t>and </a:t>
            </a:r>
          </a:p>
          <a:p>
            <a:pPr marL="92075" algn="ctr">
              <a:tabLst>
                <a:tab pos="7177088" algn="l"/>
              </a:tabLst>
            </a:pPr>
            <a:r>
              <a:rPr lang="en-GB" sz="3200" b="1" dirty="0" smtClean="0">
                <a:solidFill>
                  <a:srgbClr val="FFFF00"/>
                </a:solidFill>
              </a:rPr>
              <a:t>service reductions </a:t>
            </a:r>
            <a:r>
              <a:rPr lang="en-GB" sz="3200" dirty="0" smtClean="0">
                <a:solidFill>
                  <a:schemeClr val="bg1"/>
                </a:solidFill>
              </a:rPr>
              <a:t>along with options for </a:t>
            </a:r>
            <a:r>
              <a:rPr lang="en-GB" sz="3200" b="1" dirty="0" smtClean="0">
                <a:solidFill>
                  <a:srgbClr val="FFFF00"/>
                </a:solidFill>
              </a:rPr>
              <a:t>running services in different ways</a:t>
            </a:r>
          </a:p>
          <a:p>
            <a:pPr marL="450850" indent="-358775">
              <a:tabLst>
                <a:tab pos="7177088" algn="l"/>
              </a:tabLst>
            </a:pPr>
            <a:endParaRPr lang="en-GB" sz="1600" dirty="0" smtClean="0">
              <a:solidFill>
                <a:schemeClr val="bg1"/>
              </a:solidFill>
            </a:endParaRPr>
          </a:p>
          <a:p>
            <a:pPr marL="450850" indent="-358775">
              <a:tabLst>
                <a:tab pos="7177088" algn="l"/>
              </a:tabLst>
            </a:pPr>
            <a:endParaRPr lang="en-GB" sz="800" dirty="0" smtClean="0">
              <a:solidFill>
                <a:schemeClr val="bg1"/>
              </a:solidFill>
            </a:endParaRPr>
          </a:p>
          <a:p>
            <a:pPr marL="450850" indent="-358775">
              <a:buFont typeface="Arial" pitchFamily="34" charset="0"/>
              <a:buChar char="•"/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6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6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36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12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6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10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12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8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8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8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r>
              <a:rPr lang="en-GB" sz="3200" dirty="0" smtClean="0">
                <a:solidFill>
                  <a:schemeClr val="bg1"/>
                </a:solidFill>
              </a:rPr>
              <a:t> </a:t>
            </a: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1560" y="1772816"/>
            <a:ext cx="8208912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poundSigns 2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907704" y="1819154"/>
            <a:ext cx="5544616" cy="29779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P900341963.JPG"/>
          <p:cNvPicPr>
            <a:picLocks noChangeAspect="1"/>
          </p:cNvPicPr>
          <p:nvPr/>
        </p:nvPicPr>
        <p:blipFill>
          <a:blip r:embed="rId2" cstate="print">
            <a:grayscl/>
          </a:blip>
          <a:stretch>
            <a:fillRect/>
          </a:stretch>
        </p:blipFill>
        <p:spPr>
          <a:xfrm>
            <a:off x="1128189" y="548680"/>
            <a:ext cx="6815613" cy="48245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15616" y="5301208"/>
            <a:ext cx="6840760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</a:rPr>
              <a:t>Our budget challenge</a:t>
            </a:r>
          </a:p>
          <a:p>
            <a:pPr algn="ctr"/>
            <a:endParaRPr lang="en-GB" sz="8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76672"/>
            <a:ext cx="7200800" cy="5400600"/>
          </a:xfrm>
        </p:spPr>
        <p:txBody>
          <a:bodyPr>
            <a:noAutofit/>
          </a:bodyPr>
          <a:lstStyle/>
          <a:p>
            <a:pPr algn="l"/>
            <a:r>
              <a:rPr lang="en-GB" b="1" dirty="0" smtClean="0">
                <a:solidFill>
                  <a:schemeClr val="tx2"/>
                </a:solidFill>
                <a:cs typeface="Arial" pitchFamily="34" charset="0"/>
              </a:rPr>
              <a:t>                     </a:t>
            </a:r>
            <a:endParaRPr lang="en-GB" sz="4000" b="1" dirty="0" smtClean="0">
              <a:solidFill>
                <a:schemeClr val="tx2"/>
              </a:solidFill>
              <a:cs typeface="Arial" pitchFamily="34" charset="0"/>
            </a:endParaRPr>
          </a:p>
          <a:p>
            <a:pPr algn="l"/>
            <a:endParaRPr lang="en-GB" sz="1000" b="1" dirty="0" smtClean="0">
              <a:solidFill>
                <a:schemeClr val="tx2"/>
              </a:solidFill>
              <a:cs typeface="Arial" pitchFamily="34" charset="0"/>
            </a:endParaRPr>
          </a:p>
          <a:p>
            <a:pPr algn="l"/>
            <a:endParaRPr lang="en-GB" sz="1000" b="1" dirty="0" smtClean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55576" y="476672"/>
            <a:ext cx="7776864" cy="26642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450850" indent="-358775" algn="ctr">
              <a:tabLst>
                <a:tab pos="7177088" algn="l"/>
              </a:tabLst>
            </a:pPr>
            <a:r>
              <a:rPr lang="en-GB" sz="4400" b="1" dirty="0" smtClean="0">
                <a:solidFill>
                  <a:schemeClr val="bg1"/>
                </a:solidFill>
              </a:rPr>
              <a:t>Find details of our </a:t>
            </a:r>
          </a:p>
          <a:p>
            <a:pPr marL="450850" indent="-358775" algn="ctr">
              <a:tabLst>
                <a:tab pos="7177088" algn="l"/>
              </a:tabLst>
            </a:pPr>
            <a:r>
              <a:rPr lang="en-GB" sz="4400" b="1" dirty="0" smtClean="0">
                <a:solidFill>
                  <a:srgbClr val="FFFF00"/>
                </a:solidFill>
              </a:rPr>
              <a:t>Change Programme </a:t>
            </a:r>
            <a:r>
              <a:rPr lang="en-GB" sz="4400" b="1" dirty="0" smtClean="0">
                <a:solidFill>
                  <a:schemeClr val="bg1"/>
                </a:solidFill>
              </a:rPr>
              <a:t>at</a:t>
            </a:r>
          </a:p>
          <a:p>
            <a:pPr marL="450850" indent="-358775" algn="ctr">
              <a:tabLst>
                <a:tab pos="7177088" algn="l"/>
              </a:tabLst>
            </a:pPr>
            <a:r>
              <a:rPr lang="en-GB" sz="3200" b="1" dirty="0" smtClean="0">
                <a:solidFill>
                  <a:schemeClr val="bg1"/>
                </a:solidFill>
              </a:rPr>
              <a:t>www.midlothian.gov.uk/shapingourfuture</a:t>
            </a:r>
          </a:p>
          <a:p>
            <a:pPr marL="450850" indent="-358775" algn="ctr">
              <a:tabLst>
                <a:tab pos="7177088" algn="l"/>
              </a:tabLst>
            </a:pPr>
            <a:r>
              <a:rPr lang="en-GB" sz="3200" b="1" dirty="0" smtClean="0">
                <a:solidFill>
                  <a:schemeClr val="bg1"/>
                </a:solidFill>
              </a:rPr>
              <a:t>or in your local library</a:t>
            </a:r>
            <a:r>
              <a:rPr lang="en-GB" sz="3200" b="1" dirty="0" smtClean="0">
                <a:solidFill>
                  <a:srgbClr val="FFFF00"/>
                </a:solidFill>
              </a:rPr>
              <a:t> </a:t>
            </a:r>
          </a:p>
          <a:p>
            <a:pPr marL="450850" indent="-358775" algn="ctr">
              <a:tabLst>
                <a:tab pos="7177088" algn="l"/>
              </a:tabLst>
            </a:pPr>
            <a:endParaRPr lang="en-GB" sz="4000" b="1" dirty="0" smtClean="0">
              <a:solidFill>
                <a:srgbClr val="FFFF00"/>
              </a:solidFill>
            </a:endParaRPr>
          </a:p>
          <a:p>
            <a:pPr marL="450850" indent="-358775" algn="ctr">
              <a:tabLst>
                <a:tab pos="7177088" algn="l"/>
              </a:tabLst>
            </a:pPr>
            <a:endParaRPr lang="en-GB" sz="10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8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8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8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8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8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8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8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10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2800" dirty="0" smtClean="0">
              <a:solidFill>
                <a:schemeClr val="bg1"/>
              </a:solidFill>
            </a:endParaRPr>
          </a:p>
          <a:p>
            <a:pPr marL="450850" indent="-358775">
              <a:tabLst>
                <a:tab pos="7177088" algn="l"/>
              </a:tabLst>
            </a:pPr>
            <a:endParaRPr lang="en-GB" sz="1600" dirty="0" smtClean="0">
              <a:solidFill>
                <a:schemeClr val="bg1"/>
              </a:solidFill>
            </a:endParaRPr>
          </a:p>
          <a:p>
            <a:pPr marL="450850" indent="-358775">
              <a:tabLst>
                <a:tab pos="7177088" algn="l"/>
              </a:tabLst>
            </a:pPr>
            <a:endParaRPr lang="en-GB" sz="800" dirty="0" smtClean="0">
              <a:solidFill>
                <a:schemeClr val="bg1"/>
              </a:solidFill>
            </a:endParaRPr>
          </a:p>
          <a:p>
            <a:pPr marL="450850" indent="-358775">
              <a:buFont typeface="Arial" pitchFamily="34" charset="0"/>
              <a:buChar char="•"/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6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6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36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12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6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10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12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8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8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8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r>
              <a:rPr lang="en-GB" sz="3200" dirty="0" smtClean="0">
                <a:solidFill>
                  <a:schemeClr val="bg1"/>
                </a:solidFill>
              </a:rPr>
              <a:t> </a:t>
            </a: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</p:txBody>
      </p:sp>
      <p:pic>
        <p:nvPicPr>
          <p:cNvPr id="6" name="Picture 2" descr="Image result for change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55576" y="3068960"/>
            <a:ext cx="7776864" cy="278475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755576" y="404664"/>
            <a:ext cx="7776864" cy="532859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92075">
              <a:tabLst>
                <a:tab pos="7177088" algn="l"/>
              </a:tabLst>
            </a:pPr>
            <a:endParaRPr lang="en-GB" sz="800" dirty="0" smtClean="0">
              <a:solidFill>
                <a:schemeClr val="bg1"/>
              </a:solidFill>
            </a:endParaRPr>
          </a:p>
          <a:p>
            <a:pPr marL="450850" indent="-358775" algn="ctr">
              <a:tabLst>
                <a:tab pos="7177088" algn="l"/>
              </a:tabLst>
            </a:pPr>
            <a:r>
              <a:rPr lang="en-GB" sz="4800" b="1" dirty="0" smtClean="0">
                <a:solidFill>
                  <a:schemeClr val="bg1"/>
                </a:solidFill>
              </a:rPr>
              <a:t>Have Your Say</a:t>
            </a:r>
          </a:p>
          <a:p>
            <a:pPr marL="450850" indent="-358775" algn="ctr">
              <a:tabLst>
                <a:tab pos="7177088" algn="l"/>
              </a:tabLst>
            </a:pPr>
            <a:endParaRPr lang="en-GB" b="1" dirty="0" smtClean="0">
              <a:solidFill>
                <a:schemeClr val="bg1"/>
              </a:solidFill>
            </a:endParaRPr>
          </a:p>
          <a:p>
            <a:pPr marL="450850" indent="-358775" algn="ctr">
              <a:tabLst>
                <a:tab pos="7177088" algn="l"/>
              </a:tabLst>
            </a:pPr>
            <a:endParaRPr lang="en-GB" b="1" dirty="0" smtClean="0">
              <a:solidFill>
                <a:schemeClr val="bg1"/>
              </a:solidFill>
            </a:endParaRPr>
          </a:p>
          <a:p>
            <a:pPr marL="450850" indent="-358775">
              <a:buFont typeface="Arial" pitchFamily="34" charset="0"/>
              <a:buChar char="•"/>
              <a:tabLst>
                <a:tab pos="7177088" algn="l"/>
              </a:tabLst>
            </a:pPr>
            <a:r>
              <a:rPr lang="en-GB" sz="3200" dirty="0" smtClean="0">
                <a:solidFill>
                  <a:schemeClr val="bg1"/>
                </a:solidFill>
              </a:rPr>
              <a:t>You have until 14 December 2017 to </a:t>
            </a:r>
            <a:r>
              <a:rPr lang="en-GB" sz="3200" dirty="0" smtClean="0">
                <a:solidFill>
                  <a:srgbClr val="FFFF00"/>
                </a:solidFill>
              </a:rPr>
              <a:t>Have Your Say </a:t>
            </a:r>
            <a:r>
              <a:rPr lang="en-GB" sz="3200" dirty="0" smtClean="0">
                <a:solidFill>
                  <a:schemeClr val="bg1"/>
                </a:solidFill>
              </a:rPr>
              <a:t>on the proposed savings</a:t>
            </a:r>
          </a:p>
          <a:p>
            <a:pPr marL="450850" indent="-358775">
              <a:tabLst>
                <a:tab pos="7177088" algn="l"/>
              </a:tabLst>
            </a:pPr>
            <a:endParaRPr lang="en-GB" sz="1200" dirty="0" smtClean="0">
              <a:solidFill>
                <a:schemeClr val="bg1"/>
              </a:solidFill>
            </a:endParaRPr>
          </a:p>
          <a:p>
            <a:pPr marL="450850" indent="-358775">
              <a:tabLst>
                <a:tab pos="7177088" algn="l"/>
              </a:tabLst>
            </a:pPr>
            <a:endParaRPr lang="en-GB" sz="1200" dirty="0" smtClean="0">
              <a:solidFill>
                <a:schemeClr val="bg1"/>
              </a:solidFill>
            </a:endParaRPr>
          </a:p>
          <a:p>
            <a:pPr marL="450850" indent="-358775">
              <a:tabLst>
                <a:tab pos="7177088" algn="l"/>
              </a:tabLst>
            </a:pPr>
            <a:endParaRPr lang="en-GB" sz="1200" dirty="0" smtClean="0">
              <a:solidFill>
                <a:schemeClr val="bg1"/>
              </a:solidFill>
            </a:endParaRPr>
          </a:p>
          <a:p>
            <a:pPr marL="450850" indent="-358775">
              <a:buFont typeface="Arial" pitchFamily="34" charset="0"/>
              <a:buChar char="•"/>
              <a:tabLst>
                <a:tab pos="7177088" algn="l"/>
              </a:tabLst>
            </a:pPr>
            <a:r>
              <a:rPr lang="en-GB" sz="3200" dirty="0" smtClean="0">
                <a:solidFill>
                  <a:schemeClr val="bg1"/>
                </a:solidFill>
              </a:rPr>
              <a:t>Your comments and suggestions will be considered by the Council in setting its budget for 2018/19 and future years</a:t>
            </a:r>
            <a:endParaRPr lang="en-GB" sz="3200" b="1" dirty="0" smtClean="0">
              <a:solidFill>
                <a:srgbClr val="FFFF00"/>
              </a:solidFill>
            </a:endParaRPr>
          </a:p>
          <a:p>
            <a:pPr marL="450850" indent="-358775">
              <a:lnSpc>
                <a:spcPct val="150000"/>
              </a:lnSpc>
              <a:tabLst>
                <a:tab pos="7177088" algn="l"/>
              </a:tabLst>
            </a:pPr>
            <a:endParaRPr lang="en-GB" sz="1200" dirty="0" smtClean="0">
              <a:solidFill>
                <a:schemeClr val="bg1"/>
              </a:solidFill>
            </a:endParaRPr>
          </a:p>
          <a:p>
            <a:pPr marL="450850" indent="-358775">
              <a:buFont typeface="Arial" pitchFamily="34" charset="0"/>
              <a:buChar char="•"/>
              <a:tabLst>
                <a:tab pos="7177088" algn="l"/>
              </a:tabLst>
            </a:pPr>
            <a:endParaRPr lang="en-GB" sz="8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6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6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36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12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6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10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12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8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8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8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r>
              <a:rPr lang="en-GB" sz="3200" dirty="0" smtClean="0">
                <a:solidFill>
                  <a:schemeClr val="bg1"/>
                </a:solidFill>
              </a:rPr>
              <a:t> </a:t>
            </a: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76672"/>
            <a:ext cx="7200800" cy="5400600"/>
          </a:xfrm>
        </p:spPr>
        <p:txBody>
          <a:bodyPr>
            <a:noAutofit/>
          </a:bodyPr>
          <a:lstStyle/>
          <a:p>
            <a:pPr algn="l"/>
            <a:r>
              <a:rPr lang="en-GB" b="1" dirty="0" smtClean="0">
                <a:solidFill>
                  <a:schemeClr val="tx2"/>
                </a:solidFill>
                <a:cs typeface="Arial" pitchFamily="34" charset="0"/>
              </a:rPr>
              <a:t>                     </a:t>
            </a:r>
            <a:endParaRPr lang="en-GB" sz="4000" b="1" dirty="0" smtClean="0">
              <a:solidFill>
                <a:schemeClr val="tx2"/>
              </a:solidFill>
              <a:cs typeface="Arial" pitchFamily="34" charset="0"/>
            </a:endParaRPr>
          </a:p>
          <a:p>
            <a:pPr algn="l"/>
            <a:endParaRPr lang="en-GB" sz="1000" b="1" dirty="0" smtClean="0">
              <a:solidFill>
                <a:schemeClr val="tx2"/>
              </a:solidFill>
              <a:cs typeface="Arial" pitchFamily="34" charset="0"/>
            </a:endParaRPr>
          </a:p>
          <a:p>
            <a:pPr algn="l"/>
            <a:endParaRPr lang="en-GB" sz="1000" b="1" dirty="0" smtClean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55576" y="404664"/>
            <a:ext cx="7776864" cy="547260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92075">
              <a:tabLst>
                <a:tab pos="7177088" algn="l"/>
              </a:tabLst>
            </a:pPr>
            <a:endParaRPr lang="en-GB" sz="800" dirty="0" smtClean="0">
              <a:solidFill>
                <a:schemeClr val="bg1"/>
              </a:solidFill>
            </a:endParaRPr>
          </a:p>
          <a:p>
            <a:pPr marL="450850" indent="-358775" algn="ctr">
              <a:tabLst>
                <a:tab pos="7177088" algn="l"/>
              </a:tabLst>
            </a:pPr>
            <a:r>
              <a:rPr lang="en-GB" sz="4800" b="1" dirty="0" smtClean="0">
                <a:solidFill>
                  <a:schemeClr val="bg1"/>
                </a:solidFill>
              </a:rPr>
              <a:t>Ways to get involved</a:t>
            </a:r>
          </a:p>
          <a:p>
            <a:pPr marL="450850" indent="-358775" algn="ctr">
              <a:tabLst>
                <a:tab pos="7177088" algn="l"/>
              </a:tabLst>
            </a:pPr>
            <a:endParaRPr lang="en-GB" b="1" dirty="0" smtClean="0">
              <a:solidFill>
                <a:schemeClr val="bg1"/>
              </a:solidFill>
            </a:endParaRPr>
          </a:p>
          <a:p>
            <a:pPr marL="450850" indent="-358775">
              <a:lnSpc>
                <a:spcPct val="150000"/>
              </a:lnSpc>
              <a:buFont typeface="Arial" pitchFamily="34" charset="0"/>
              <a:buChar char="•"/>
              <a:tabLst>
                <a:tab pos="7177088" algn="l"/>
              </a:tabLst>
            </a:pPr>
            <a:r>
              <a:rPr lang="en-GB" sz="3200" dirty="0" smtClean="0">
                <a:solidFill>
                  <a:schemeClr val="bg1"/>
                </a:solidFill>
              </a:rPr>
              <a:t>Email: </a:t>
            </a:r>
            <a:r>
              <a:rPr lang="en-GB" sz="3200" b="1" dirty="0" smtClean="0">
                <a:solidFill>
                  <a:srgbClr val="FFFF00"/>
                </a:solidFill>
              </a:rPr>
              <a:t>HaveYourSay@midlothian.gov.uk</a:t>
            </a:r>
            <a:endParaRPr lang="en-GB" sz="1200" dirty="0" smtClean="0">
              <a:solidFill>
                <a:schemeClr val="bg1"/>
              </a:solidFill>
            </a:endParaRPr>
          </a:p>
          <a:p>
            <a:pPr marL="450850" indent="-358775">
              <a:buFont typeface="Arial" pitchFamily="34" charset="0"/>
              <a:buChar char="•"/>
              <a:tabLst>
                <a:tab pos="7177088" algn="l"/>
              </a:tabLst>
            </a:pPr>
            <a:r>
              <a:rPr lang="en-GB" sz="3200" dirty="0" smtClean="0">
                <a:solidFill>
                  <a:schemeClr val="bg1"/>
                </a:solidFill>
              </a:rPr>
              <a:t>Join the conversation on </a:t>
            </a:r>
            <a:r>
              <a:rPr lang="en-GB" sz="3200" b="1" dirty="0" smtClean="0">
                <a:solidFill>
                  <a:srgbClr val="FFFF00"/>
                </a:solidFill>
              </a:rPr>
              <a:t>Facebook</a:t>
            </a:r>
            <a:r>
              <a:rPr lang="en-GB" sz="3200" dirty="0" smtClean="0">
                <a:solidFill>
                  <a:schemeClr val="bg1"/>
                </a:solidFill>
              </a:rPr>
              <a:t> and </a:t>
            </a:r>
            <a:r>
              <a:rPr lang="en-GB" sz="3200" b="1" dirty="0" smtClean="0">
                <a:solidFill>
                  <a:srgbClr val="FFFF00"/>
                </a:solidFill>
              </a:rPr>
              <a:t>Twitter @midgov #ShapingOurFuture</a:t>
            </a:r>
          </a:p>
          <a:p>
            <a:pPr marL="450850" indent="-358775">
              <a:tabLst>
                <a:tab pos="7177088" algn="l"/>
              </a:tabLst>
            </a:pPr>
            <a:endParaRPr lang="en-GB" sz="1200" dirty="0" smtClean="0">
              <a:solidFill>
                <a:schemeClr val="bg1"/>
              </a:solidFill>
            </a:endParaRPr>
          </a:p>
          <a:p>
            <a:pPr marL="450850" indent="-358775">
              <a:buFont typeface="Arial" pitchFamily="34" charset="0"/>
              <a:buChar char="•"/>
              <a:tabLst>
                <a:tab pos="7177088" algn="l"/>
              </a:tabLst>
            </a:pPr>
            <a:r>
              <a:rPr lang="en-GB" sz="3200" dirty="0" smtClean="0">
                <a:solidFill>
                  <a:schemeClr val="bg1"/>
                </a:solidFill>
              </a:rPr>
              <a:t>Write to </a:t>
            </a:r>
            <a:r>
              <a:rPr lang="en-GB" sz="3200" b="1" dirty="0" smtClean="0">
                <a:solidFill>
                  <a:srgbClr val="FFFF00"/>
                </a:solidFill>
              </a:rPr>
              <a:t>Have Your Say</a:t>
            </a:r>
            <a:r>
              <a:rPr lang="en-GB" sz="3200" dirty="0" smtClean="0">
                <a:solidFill>
                  <a:schemeClr val="bg1"/>
                </a:solidFill>
              </a:rPr>
              <a:t>, Midlothian House,               Buccleuch Street, Dalkeith EH22 1DN</a:t>
            </a:r>
          </a:p>
          <a:p>
            <a:pPr marL="450850" indent="-358775">
              <a:tabLst>
                <a:tab pos="7177088" algn="l"/>
              </a:tabLst>
            </a:pPr>
            <a:endParaRPr lang="en-GB" sz="1200" dirty="0" smtClean="0">
              <a:solidFill>
                <a:schemeClr val="bg1"/>
              </a:solidFill>
            </a:endParaRPr>
          </a:p>
          <a:p>
            <a:pPr marL="450850" indent="-358775">
              <a:buFont typeface="Arial" pitchFamily="34" charset="0"/>
              <a:buChar char="•"/>
              <a:tabLst>
                <a:tab pos="7177088" algn="l"/>
              </a:tabLst>
            </a:pPr>
            <a:r>
              <a:rPr lang="en-GB" sz="3200" dirty="0" smtClean="0">
                <a:solidFill>
                  <a:schemeClr val="bg1"/>
                </a:solidFill>
              </a:rPr>
              <a:t>Fill in our </a:t>
            </a:r>
            <a:r>
              <a:rPr lang="en-GB" sz="3200" b="1" dirty="0" smtClean="0">
                <a:solidFill>
                  <a:srgbClr val="FFFF00"/>
                </a:solidFill>
              </a:rPr>
              <a:t>online survey </a:t>
            </a:r>
            <a:r>
              <a:rPr lang="en-GB" sz="3200" dirty="0" smtClean="0">
                <a:solidFill>
                  <a:schemeClr val="bg1"/>
                </a:solidFill>
              </a:rPr>
              <a:t>or </a:t>
            </a:r>
            <a:r>
              <a:rPr lang="en-GB" sz="3200" b="1" dirty="0" smtClean="0">
                <a:solidFill>
                  <a:srgbClr val="FFFF00"/>
                </a:solidFill>
              </a:rPr>
              <a:t>comment sheets available </a:t>
            </a:r>
            <a:r>
              <a:rPr lang="en-GB" sz="3200" dirty="0" smtClean="0">
                <a:solidFill>
                  <a:schemeClr val="bg1"/>
                </a:solidFill>
              </a:rPr>
              <a:t>in local libraries                                                                                        </a:t>
            </a: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6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6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36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12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6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10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12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8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8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8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4000" b="1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r>
              <a:rPr lang="en-GB" sz="3200" dirty="0" smtClean="0">
                <a:solidFill>
                  <a:schemeClr val="bg1"/>
                </a:solidFill>
              </a:rPr>
              <a:t> </a:t>
            </a: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92075">
              <a:tabLst>
                <a:tab pos="7177088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76672"/>
            <a:ext cx="7200800" cy="5400600"/>
          </a:xfrm>
        </p:spPr>
        <p:txBody>
          <a:bodyPr>
            <a:noAutofit/>
          </a:bodyPr>
          <a:lstStyle/>
          <a:p>
            <a:pPr algn="l"/>
            <a:r>
              <a:rPr lang="en-GB" b="1" dirty="0" smtClean="0">
                <a:solidFill>
                  <a:schemeClr val="tx2"/>
                </a:solidFill>
                <a:cs typeface="Arial" pitchFamily="34" charset="0"/>
              </a:rPr>
              <a:t>                     </a:t>
            </a:r>
            <a:endParaRPr lang="en-GB" sz="4000" b="1" dirty="0" smtClean="0">
              <a:solidFill>
                <a:schemeClr val="tx2"/>
              </a:solidFill>
              <a:cs typeface="Arial" pitchFamily="34" charset="0"/>
            </a:endParaRPr>
          </a:p>
          <a:p>
            <a:pPr algn="l"/>
            <a:endParaRPr lang="en-GB" sz="1000" b="1" dirty="0" smtClean="0">
              <a:solidFill>
                <a:schemeClr val="tx2"/>
              </a:solidFill>
              <a:cs typeface="Arial" pitchFamily="34" charset="0"/>
            </a:endParaRPr>
          </a:p>
          <a:p>
            <a:pPr algn="l"/>
            <a:endParaRPr lang="en-GB" sz="1000" b="1" dirty="0" smtClean="0">
              <a:solidFill>
                <a:schemeClr val="tx2"/>
              </a:solidFill>
              <a:cs typeface="Arial" pitchFamily="34" charset="0"/>
            </a:endParaRPr>
          </a:p>
        </p:txBody>
      </p:sp>
      <p:pic>
        <p:nvPicPr>
          <p:cNvPr id="6" name="Picture 5" descr="MP900341963.JPG"/>
          <p:cNvPicPr>
            <a:picLocks noChangeAspect="1"/>
          </p:cNvPicPr>
          <p:nvPr/>
        </p:nvPicPr>
        <p:blipFill>
          <a:blip r:embed="rId2" cstate="print">
            <a:grayscl/>
          </a:blip>
          <a:stretch>
            <a:fillRect/>
          </a:stretch>
        </p:blipFill>
        <p:spPr>
          <a:xfrm>
            <a:off x="755576" y="980728"/>
            <a:ext cx="7704856" cy="504056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755576" y="404664"/>
            <a:ext cx="5184576" cy="504056"/>
          </a:xfrm>
          <a:prstGeom prst="rect">
            <a:avLst/>
          </a:prstGeom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sz="2000" dirty="0" smtClean="0">
                <a:solidFill>
                  <a:schemeClr val="bg1"/>
                </a:solidFill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</a:rPr>
              <a:t>www.midlothian.gov.uk/shapingourfuture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40152" y="404664"/>
            <a:ext cx="2520280" cy="504056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accent1"/>
                </a:solidFill>
              </a:rPr>
              <a:t>        #ShapingOurFuture</a:t>
            </a:r>
            <a:endParaRPr lang="en-GB" b="1" dirty="0">
              <a:solidFill>
                <a:schemeClr val="accent1"/>
              </a:solidFill>
            </a:endParaRPr>
          </a:p>
        </p:txBody>
      </p:sp>
      <p:pic>
        <p:nvPicPr>
          <p:cNvPr id="8" name="Picture 2" descr="Image result for twitter symbol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476672"/>
            <a:ext cx="360040" cy="36004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1028" name="AutoShape 4" descr="Related image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55575" y="-1165225"/>
            <a:ext cx="1536105" cy="153610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/>
        </p:nvSpPr>
        <p:spPr>
          <a:xfrm>
            <a:off x="899592" y="692696"/>
            <a:ext cx="7200800" cy="3528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</a:t>
            </a:r>
            <a:endParaRPr kumimoji="0" lang="en-GB" sz="1200" b="0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1800" b="0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5536" y="5589240"/>
            <a:ext cx="6264696" cy="369332"/>
          </a:xfrm>
          <a:prstGeom prst="rect">
            <a:avLst/>
          </a:prstGeom>
          <a:ln w="31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Councillor Derek Milligan, Leader, Midlothian Council</a:t>
            </a:r>
            <a:endParaRPr lang="en-GB" dirty="0"/>
          </a:p>
        </p:txBody>
      </p:sp>
      <p:pic>
        <p:nvPicPr>
          <p:cNvPr id="10" name="Picture 9" descr="mid_logo4col_Por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0232" y="5445224"/>
            <a:ext cx="442390" cy="504056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>
          <a:xfrm>
            <a:off x="683568" y="332656"/>
            <a:ext cx="7776864" cy="4320480"/>
          </a:xfrm>
          <a:prstGeom prst="wedgeRoundRectCallout">
            <a:avLst>
              <a:gd name="adj1" fmla="val 44802"/>
              <a:gd name="adj2" fmla="val 73336"/>
              <a:gd name="adj3" fmla="val 16667"/>
            </a:avLst>
          </a:prstGeom>
          <a:ln w="63500" cmpd="thickThin">
            <a:solidFill>
              <a:srgbClr val="CCEC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“The continuing government squeeze on funding, at a time of growing demand for services, means that we are facing unprecedented financial challenges. </a:t>
            </a:r>
          </a:p>
          <a:p>
            <a:pPr lvl="0" algn="ctr">
              <a:defRPr/>
            </a:pPr>
            <a:endParaRPr lang="en-GB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defRPr/>
            </a:pPr>
            <a:r>
              <a:rPr lang="en-GB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“The council needs to take some very tough decisions which will undoubtedly have an impact on our ability to deliver services at current </a:t>
            </a:r>
            <a:r>
              <a:rPr lang="en-GB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levels.”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31640" y="5229200"/>
            <a:ext cx="6408712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</a:rPr>
              <a:t>The problem in </a:t>
            </a:r>
            <a:r>
              <a:rPr lang="en-GB" sz="5400" b="1" dirty="0" smtClean="0">
                <a:solidFill>
                  <a:schemeClr val="bg1"/>
                </a:solidFill>
              </a:rPr>
              <a:t>£</a:t>
            </a:r>
            <a:r>
              <a:rPr lang="en-GB" sz="4000" b="1" dirty="0" smtClean="0">
                <a:solidFill>
                  <a:schemeClr val="bg1"/>
                </a:solidFill>
              </a:rPr>
              <a:t>s...</a:t>
            </a:r>
            <a:endParaRPr lang="en-GB" sz="4000" b="1" dirty="0">
              <a:solidFill>
                <a:schemeClr val="bg1"/>
              </a:solidFill>
            </a:endParaRPr>
          </a:p>
        </p:txBody>
      </p:sp>
      <p:pic>
        <p:nvPicPr>
          <p:cNvPr id="4" name="Picture 3" descr="poundSigns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908720"/>
            <a:ext cx="6336704" cy="42269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683568" y="548680"/>
            <a:ext cx="7776864" cy="583264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92075" lvl="0" algn="ctr">
              <a:spcBef>
                <a:spcPct val="20000"/>
              </a:spcBef>
            </a:pPr>
            <a:r>
              <a:rPr kumimoji="0" lang="en-GB" sz="3600" b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Most of the council’s money comes from</a:t>
            </a:r>
            <a:r>
              <a:rPr lang="en-GB" sz="3600" b="1" dirty="0" smtClean="0">
                <a:solidFill>
                  <a:schemeClr val="bg1"/>
                </a:solidFill>
                <a:cs typeface="Arial" pitchFamily="34" charset="0"/>
              </a:rPr>
              <a:t> government funding.....</a:t>
            </a:r>
          </a:p>
          <a:p>
            <a:pPr marL="92075" lvl="0">
              <a:spcBef>
                <a:spcPct val="20000"/>
              </a:spcBef>
            </a:pPr>
            <a:endParaRPr kumimoji="0" lang="en-GB" sz="3600" b="1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92075" lvl="0">
              <a:spcBef>
                <a:spcPct val="20000"/>
              </a:spcBef>
            </a:pPr>
            <a:endParaRPr lang="en-GB" sz="36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marL="92075" lvl="0">
              <a:spcBef>
                <a:spcPct val="20000"/>
              </a:spcBef>
            </a:pPr>
            <a:endParaRPr kumimoji="0" lang="en-GB" sz="3600" b="1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92075" lvl="0">
              <a:spcBef>
                <a:spcPct val="20000"/>
              </a:spcBef>
            </a:pPr>
            <a:endParaRPr lang="en-GB" sz="36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marL="92075" lvl="0">
              <a:spcBef>
                <a:spcPct val="20000"/>
              </a:spcBef>
            </a:pPr>
            <a:endParaRPr kumimoji="0" lang="en-GB" sz="3600" b="1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92075" lvl="0" algn="r">
              <a:spcBef>
                <a:spcPct val="20000"/>
              </a:spcBef>
            </a:pPr>
            <a:endParaRPr lang="en-GB" sz="36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marL="92075" lvl="0">
              <a:spcBef>
                <a:spcPct val="20000"/>
              </a:spcBef>
            </a:pPr>
            <a:r>
              <a:rPr kumimoji="0" lang="en-GB" sz="3600" b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                                  </a:t>
            </a:r>
            <a:r>
              <a:rPr kumimoji="0" lang="en-GB" sz="3600" b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        2018/19 </a:t>
            </a:r>
            <a:r>
              <a:rPr kumimoji="0" lang="en-GB" sz="2000" b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(estimated)</a:t>
            </a:r>
            <a:endParaRPr kumimoji="0" lang="en-GB" sz="2000" b="1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92075" lvl="0">
              <a:spcBef>
                <a:spcPct val="20000"/>
              </a:spcBef>
            </a:pPr>
            <a:endParaRPr lang="en-GB" sz="800" dirty="0" smtClean="0">
              <a:solidFill>
                <a:schemeClr val="bg1"/>
              </a:solidFill>
              <a:cs typeface="Arial" pitchFamily="34" charset="0"/>
            </a:endParaRPr>
          </a:p>
          <a:p>
            <a:pPr marL="92075" lvl="0">
              <a:spcBef>
                <a:spcPct val="20000"/>
              </a:spcBef>
            </a:pPr>
            <a:endParaRPr kumimoji="0" lang="en-GB" sz="360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92075" lvl="0">
              <a:spcBef>
                <a:spcPct val="20000"/>
              </a:spcBef>
            </a:pPr>
            <a:endParaRPr lang="en-GB" sz="3600" dirty="0" smtClean="0">
              <a:solidFill>
                <a:schemeClr val="bg1"/>
              </a:solidFill>
              <a:cs typeface="Arial" pitchFamily="34" charset="0"/>
            </a:endParaRPr>
          </a:p>
          <a:p>
            <a:pPr marL="92075" lvl="0">
              <a:spcBef>
                <a:spcPct val="20000"/>
              </a:spcBef>
            </a:pPr>
            <a:endParaRPr kumimoji="0" lang="en-GB" sz="360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92075" lvl="0">
              <a:spcBef>
                <a:spcPct val="20000"/>
              </a:spcBef>
            </a:pPr>
            <a:endParaRPr lang="en-GB" sz="3600" dirty="0" smtClean="0">
              <a:solidFill>
                <a:schemeClr val="bg1"/>
              </a:solidFill>
              <a:cs typeface="Arial" pitchFamily="34" charset="0"/>
            </a:endParaRPr>
          </a:p>
          <a:p>
            <a:pPr marL="92075" lvl="0">
              <a:spcBef>
                <a:spcPct val="20000"/>
              </a:spcBef>
            </a:pPr>
            <a:endParaRPr kumimoji="0" lang="en-GB" sz="360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92075" lvl="0" algn="r">
              <a:spcBef>
                <a:spcPct val="20000"/>
              </a:spcBef>
            </a:pPr>
            <a:endParaRPr lang="en-GB" sz="3600" dirty="0" smtClean="0">
              <a:solidFill>
                <a:schemeClr val="bg1"/>
              </a:solidFill>
              <a:cs typeface="Arial" pitchFamily="34" charset="0"/>
            </a:endParaRPr>
          </a:p>
          <a:p>
            <a:pPr marL="92075" lvl="0">
              <a:spcBef>
                <a:spcPct val="20000"/>
              </a:spcBef>
            </a:pPr>
            <a:r>
              <a:rPr lang="en-GB" sz="3600" dirty="0" smtClean="0">
                <a:solidFill>
                  <a:schemeClr val="bg1"/>
                </a:solidFill>
                <a:cs typeface="Arial" pitchFamily="34" charset="0"/>
              </a:rPr>
              <a:t>                           </a:t>
            </a:r>
            <a:endParaRPr kumimoji="0" lang="en-GB" sz="360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xmlns="" val="2891564287"/>
              </p:ext>
            </p:extLst>
          </p:nvPr>
        </p:nvGraphicFramePr>
        <p:xfrm>
          <a:off x="1691680" y="1916832"/>
          <a:ext cx="727280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2987824" y="2204864"/>
            <a:ext cx="2088232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/>
              <a:t>Council Tax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683568" y="5805264"/>
            <a:ext cx="7848872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260648"/>
            <a:ext cx="7776864" cy="280831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endParaRPr lang="en-GB" sz="800" dirty="0" smtClean="0">
              <a:solidFill>
                <a:schemeClr val="bg1"/>
              </a:solidFill>
              <a:cs typeface="Arial" pitchFamily="34" charset="0"/>
            </a:endParaRPr>
          </a:p>
          <a:p>
            <a:pPr marL="531813" indent="-358775" algn="l"/>
            <a:r>
              <a:rPr lang="en-GB" sz="3600" b="1" dirty="0" smtClean="0">
                <a:solidFill>
                  <a:schemeClr val="bg1"/>
                </a:solidFill>
                <a:cs typeface="Arial" pitchFamily="34" charset="0"/>
              </a:rPr>
              <a:t>... but this is likely </a:t>
            </a:r>
          </a:p>
          <a:p>
            <a:pPr marL="531813" indent="-358775" algn="l"/>
            <a:r>
              <a:rPr lang="en-GB" sz="3600" b="1" dirty="0" smtClean="0">
                <a:solidFill>
                  <a:schemeClr val="bg1"/>
                </a:solidFill>
                <a:cs typeface="Arial" pitchFamily="34" charset="0"/>
              </a:rPr>
              <a:t>to be </a:t>
            </a:r>
            <a:r>
              <a:rPr lang="en-GB" sz="3600" b="1" dirty="0" smtClean="0">
                <a:solidFill>
                  <a:srgbClr val="FFFF00"/>
                </a:solidFill>
                <a:cs typeface="Arial" pitchFamily="34" charset="0"/>
              </a:rPr>
              <a:t>much less</a:t>
            </a:r>
          </a:p>
          <a:p>
            <a:pPr marL="531813" indent="-358775" algn="l"/>
            <a:r>
              <a:rPr lang="en-GB" sz="3600" b="1" dirty="0" smtClean="0">
                <a:solidFill>
                  <a:schemeClr val="bg1"/>
                </a:solidFill>
                <a:cs typeface="Arial" pitchFamily="34" charset="0"/>
              </a:rPr>
              <a:t>in future years </a:t>
            </a:r>
          </a:p>
          <a:p>
            <a:pPr marL="531813" indent="-531813" algn="l"/>
            <a:endParaRPr lang="en-GB" sz="36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algn="l"/>
            <a:endParaRPr lang="en-GB" sz="1000" dirty="0" smtClean="0">
              <a:solidFill>
                <a:schemeClr val="tx2"/>
              </a:solidFill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04048" y="404664"/>
          <a:ext cx="2664296" cy="1918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0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240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 </a:t>
                      </a:r>
                      <a:endParaRPr lang="en-GB" sz="18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sz="2000" b="1" dirty="0" smtClean="0">
                          <a:solidFill>
                            <a:srgbClr val="FFFF00"/>
                          </a:solidFill>
                        </a:rPr>
                        <a:t>£</a:t>
                      </a:r>
                      <a:endParaRPr lang="en-GB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407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407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 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cxnSp>
        <p:nvCxnSpPr>
          <p:cNvPr id="16" name="Straight Arrow Connector 15"/>
          <p:cNvCxnSpPr/>
          <p:nvPr/>
        </p:nvCxnSpPr>
        <p:spPr>
          <a:xfrm>
            <a:off x="7020272" y="1700808"/>
            <a:ext cx="504056" cy="576064"/>
          </a:xfrm>
          <a:prstGeom prst="straightConnector1">
            <a:avLst/>
          </a:prstGeom>
          <a:ln w="381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724128" y="1124744"/>
            <a:ext cx="576064" cy="216024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5076056" y="476672"/>
            <a:ext cx="576064" cy="576064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6372200" y="1340768"/>
            <a:ext cx="648072" cy="36004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17" descr="C:\Users\russeld2\AppData\Local\Microsoft\Windows\Temporary Internet Files\Content.Word\educ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725144"/>
            <a:ext cx="1440160" cy="136263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755576" y="3140968"/>
            <a:ext cx="7776864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algn="ctr"/>
            <a:endParaRPr lang="en-GB" sz="1200" b="1" dirty="0" smtClean="0">
              <a:solidFill>
                <a:srgbClr val="4274B0"/>
              </a:solidFill>
              <a:cs typeface="Arial" pitchFamily="34" charset="0"/>
            </a:endParaRPr>
          </a:p>
          <a:p>
            <a:pPr marL="173038" algn="ctr"/>
            <a:r>
              <a:rPr lang="en-GB" sz="3600" b="1" dirty="0" smtClean="0">
                <a:solidFill>
                  <a:srgbClr val="4274B0"/>
                </a:solidFill>
                <a:cs typeface="Arial" pitchFamily="34" charset="0"/>
              </a:rPr>
              <a:t>Greater demand for services also means that costs will go up...</a:t>
            </a:r>
          </a:p>
          <a:p>
            <a:pPr marL="173038"/>
            <a:endParaRPr lang="en-GB" sz="3600" b="1" dirty="0" smtClean="0">
              <a:solidFill>
                <a:srgbClr val="4274B0"/>
              </a:solidFill>
              <a:cs typeface="Arial" pitchFamily="34" charset="0"/>
            </a:endParaRPr>
          </a:p>
          <a:p>
            <a:pPr marL="173038"/>
            <a:endParaRPr lang="en-GB" b="1" dirty="0" smtClean="0">
              <a:solidFill>
                <a:schemeClr val="bg1"/>
              </a:solidFill>
              <a:cs typeface="Arial" pitchFamily="34" charset="0"/>
            </a:endParaRPr>
          </a:p>
          <a:p>
            <a:pPr marL="173038"/>
            <a:endParaRPr lang="en-GB" b="1" dirty="0" smtClean="0">
              <a:solidFill>
                <a:schemeClr val="bg1"/>
              </a:solidFill>
              <a:cs typeface="Arial" pitchFamily="34" charset="0"/>
            </a:endParaRPr>
          </a:p>
          <a:p>
            <a:pPr marL="173038"/>
            <a:endParaRPr lang="en-GB" dirty="0" smtClean="0">
              <a:solidFill>
                <a:schemeClr val="bg1"/>
              </a:solidFill>
              <a:cs typeface="Arial" pitchFamily="34" charset="0"/>
            </a:endParaRPr>
          </a:p>
          <a:p>
            <a:pPr marL="173038"/>
            <a:endParaRPr lang="en-GB" b="1" dirty="0" smtClean="0">
              <a:solidFill>
                <a:schemeClr val="bg1"/>
              </a:solidFill>
              <a:cs typeface="Arial" pitchFamily="34" charset="0"/>
            </a:endParaRPr>
          </a:p>
          <a:p>
            <a:pPr marL="173038"/>
            <a:endParaRPr lang="en-GB" b="1" dirty="0" smtClean="0">
              <a:solidFill>
                <a:schemeClr val="bg1"/>
              </a:solidFill>
              <a:cs typeface="Arial" pitchFamily="34" charset="0"/>
            </a:endParaRPr>
          </a:p>
          <a:p>
            <a:pPr marL="173038"/>
            <a:endParaRPr lang="en-GB" b="1" dirty="0" smtClean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1027" name="Picture 7" descr="C:\Users\russeld2\AppData\Local\Microsoft\Windows\Temporary Internet Files\Content.Word\Health &amp; soc ca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4725144"/>
            <a:ext cx="1440160" cy="1385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20" descr="C:\Users\russeld2\AppData\Local\Microsoft\Windows\Temporary Internet Files\Content.Word\Children's servic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4725144"/>
            <a:ext cx="1440160" cy="1376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32" descr="C:\Users\russeld2\AppData\Local\Microsoft\Windows\Temporary Internet Files\Content.Word\Roads main &amp; street ligh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4725144"/>
            <a:ext cx="1440160" cy="1395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38" descr="C:\Users\russeld2\AppData\Local\Microsoft\Windows\Temporary Internet Files\Content.Word\Sport &amp; Leisur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3928" y="4725144"/>
            <a:ext cx="1440160" cy="1384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5004048" y="2348880"/>
            <a:ext cx="2664296" cy="504056"/>
          </a:xfrm>
          <a:prstGeom prst="rect">
            <a:avLst/>
          </a:prstGeom>
          <a:solidFill>
            <a:srgbClr val="4274B0"/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rgbClr val="FFFF00"/>
                </a:solidFill>
              </a:rPr>
              <a:t>Government Funding</a:t>
            </a:r>
            <a:endParaRPr lang="en-GB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683568" y="5805264"/>
            <a:ext cx="7848872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5736" y="404664"/>
            <a:ext cx="6264696" cy="590465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173038" algn="l"/>
            <a:r>
              <a:rPr lang="en-GB" dirty="0" smtClean="0">
                <a:solidFill>
                  <a:schemeClr val="bg1"/>
                </a:solidFill>
                <a:cs typeface="Arial" pitchFamily="34" charset="0"/>
              </a:rPr>
              <a:t>Our population is </a:t>
            </a:r>
            <a:r>
              <a:rPr lang="en-GB" b="1" dirty="0" smtClean="0">
                <a:solidFill>
                  <a:srgbClr val="FFFF00"/>
                </a:solidFill>
                <a:cs typeface="Arial" pitchFamily="34" charset="0"/>
              </a:rPr>
              <a:t>86,000</a:t>
            </a:r>
            <a:r>
              <a:rPr lang="en-GB" b="1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GB" dirty="0" smtClean="0">
                <a:solidFill>
                  <a:schemeClr val="bg1"/>
                </a:solidFill>
                <a:cs typeface="Arial" pitchFamily="34" charset="0"/>
              </a:rPr>
              <a:t>and growing fast. By 2034 it will be </a:t>
            </a:r>
            <a:r>
              <a:rPr lang="en-GB" b="1" dirty="0" smtClean="0">
                <a:solidFill>
                  <a:srgbClr val="FFFF00"/>
                </a:solidFill>
                <a:cs typeface="Arial" pitchFamily="34" charset="0"/>
              </a:rPr>
              <a:t>103,000</a:t>
            </a:r>
          </a:p>
          <a:p>
            <a:pPr marL="173038" algn="l"/>
            <a:endParaRPr lang="en-GB" sz="10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marL="173038" algn="l"/>
            <a:r>
              <a:rPr lang="en-GB" dirty="0" smtClean="0">
                <a:solidFill>
                  <a:schemeClr val="bg1"/>
                </a:solidFill>
                <a:cs typeface="Arial" pitchFamily="34" charset="0"/>
              </a:rPr>
              <a:t>The number of school places will go up from </a:t>
            </a:r>
            <a:r>
              <a:rPr lang="en-GB" b="1" dirty="0" smtClean="0">
                <a:solidFill>
                  <a:srgbClr val="FFFF00"/>
                </a:solidFill>
                <a:cs typeface="Arial" pitchFamily="34" charset="0"/>
              </a:rPr>
              <a:t>12,258</a:t>
            </a:r>
            <a:r>
              <a:rPr lang="en-GB" dirty="0" smtClean="0">
                <a:solidFill>
                  <a:schemeClr val="bg1"/>
                </a:solidFill>
                <a:cs typeface="Arial" pitchFamily="34" charset="0"/>
              </a:rPr>
              <a:t> to</a:t>
            </a:r>
            <a:r>
              <a:rPr lang="en-GB" b="1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GB" b="1" dirty="0" smtClean="0">
                <a:solidFill>
                  <a:srgbClr val="FFFF00"/>
                </a:solidFill>
                <a:cs typeface="Arial" pitchFamily="34" charset="0"/>
              </a:rPr>
              <a:t>23,169</a:t>
            </a:r>
            <a:r>
              <a:rPr lang="en-GB" b="1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GB" dirty="0" smtClean="0">
                <a:solidFill>
                  <a:schemeClr val="bg1"/>
                </a:solidFill>
                <a:cs typeface="Arial" pitchFamily="34" charset="0"/>
              </a:rPr>
              <a:t>by 2035</a:t>
            </a:r>
          </a:p>
          <a:p>
            <a:pPr marL="173038" algn="l"/>
            <a:endParaRPr lang="en-GB" sz="10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marL="173038" algn="l"/>
            <a:r>
              <a:rPr lang="en-GB" dirty="0" smtClean="0">
                <a:solidFill>
                  <a:schemeClr val="bg1"/>
                </a:solidFill>
                <a:cs typeface="Arial" pitchFamily="34" charset="0"/>
              </a:rPr>
              <a:t>The number of people aged 65 or over is </a:t>
            </a:r>
            <a:r>
              <a:rPr lang="en-GB" b="1" dirty="0" smtClean="0">
                <a:solidFill>
                  <a:srgbClr val="FFFF00"/>
                </a:solidFill>
                <a:cs typeface="Arial" pitchFamily="34" charset="0"/>
              </a:rPr>
              <a:t>13,300</a:t>
            </a:r>
            <a:r>
              <a:rPr lang="en-GB" dirty="0" smtClean="0">
                <a:solidFill>
                  <a:schemeClr val="bg1"/>
                </a:solidFill>
                <a:cs typeface="Arial" pitchFamily="34" charset="0"/>
              </a:rPr>
              <a:t>.  By 2028,  this will be </a:t>
            </a:r>
            <a:r>
              <a:rPr lang="en-GB" b="1" dirty="0" smtClean="0">
                <a:solidFill>
                  <a:srgbClr val="FFFF00"/>
                </a:solidFill>
                <a:cs typeface="Arial" pitchFamily="34" charset="0"/>
              </a:rPr>
              <a:t>20,200</a:t>
            </a:r>
            <a:endParaRPr lang="en-GB" dirty="0" smtClean="0">
              <a:solidFill>
                <a:schemeClr val="bg1"/>
              </a:solidFill>
              <a:cs typeface="Arial" pitchFamily="34" charset="0"/>
            </a:endParaRPr>
          </a:p>
          <a:p>
            <a:pPr marL="173038" algn="l"/>
            <a:endParaRPr lang="en-GB" sz="800" dirty="0" smtClean="0">
              <a:solidFill>
                <a:schemeClr val="bg1"/>
              </a:solidFill>
              <a:cs typeface="Arial" pitchFamily="34" charset="0"/>
            </a:endParaRPr>
          </a:p>
          <a:p>
            <a:pPr marL="173038" algn="l"/>
            <a:r>
              <a:rPr lang="en-GB" dirty="0" smtClean="0">
                <a:solidFill>
                  <a:schemeClr val="bg1"/>
                </a:solidFill>
                <a:cs typeface="Arial" pitchFamily="34" charset="0"/>
              </a:rPr>
              <a:t>The number over 75 will </a:t>
            </a:r>
            <a:r>
              <a:rPr lang="en-GB" b="1" dirty="0" smtClean="0">
                <a:solidFill>
                  <a:srgbClr val="FFFF00"/>
                </a:solidFill>
                <a:cs typeface="Arial" pitchFamily="34" charset="0"/>
              </a:rPr>
              <a:t>double</a:t>
            </a:r>
            <a:r>
              <a:rPr lang="en-GB" dirty="0" smtClean="0">
                <a:solidFill>
                  <a:schemeClr val="bg1"/>
                </a:solidFill>
                <a:cs typeface="Arial" pitchFamily="34" charset="0"/>
              </a:rPr>
              <a:t> and the number over 90 will </a:t>
            </a:r>
            <a:r>
              <a:rPr lang="en-GB" b="1" dirty="0" smtClean="0">
                <a:solidFill>
                  <a:srgbClr val="FFFF00"/>
                </a:solidFill>
                <a:cs typeface="Arial" pitchFamily="34" charset="0"/>
              </a:rPr>
              <a:t>treble</a:t>
            </a:r>
            <a:r>
              <a:rPr lang="en-GB" dirty="0" smtClean="0">
                <a:solidFill>
                  <a:schemeClr val="bg1"/>
                </a:solidFill>
                <a:cs typeface="Arial" pitchFamily="34" charset="0"/>
              </a:rPr>
              <a:t> </a:t>
            </a:r>
          </a:p>
          <a:p>
            <a:pPr algn="l"/>
            <a:endParaRPr lang="en-GB" sz="1000" dirty="0" smtClean="0">
              <a:solidFill>
                <a:schemeClr val="tx2"/>
              </a:solidFill>
              <a:cs typeface="Arial" pitchFamily="34" charset="0"/>
            </a:endParaRPr>
          </a:p>
        </p:txBody>
      </p:sp>
      <p:pic>
        <p:nvPicPr>
          <p:cNvPr id="1026" name="Picture 17" descr="C:\Users\russeld2\AppData\Local\Microsoft\Windows\Temporary Internet Files\Content.Word\educ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44824"/>
            <a:ext cx="1445989" cy="1368151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755576" y="4149080"/>
            <a:ext cx="77768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/>
            <a:endParaRPr lang="en-GB" b="1" dirty="0" smtClean="0">
              <a:solidFill>
                <a:schemeClr val="bg1"/>
              </a:solidFill>
              <a:cs typeface="Arial" pitchFamily="34" charset="0"/>
            </a:endParaRPr>
          </a:p>
          <a:p>
            <a:pPr marL="173038"/>
            <a:endParaRPr lang="en-GB" b="1" dirty="0" smtClean="0">
              <a:solidFill>
                <a:schemeClr val="bg1"/>
              </a:solidFill>
              <a:cs typeface="Arial" pitchFamily="34" charset="0"/>
            </a:endParaRPr>
          </a:p>
          <a:p>
            <a:pPr marL="173038"/>
            <a:endParaRPr lang="en-GB" dirty="0" smtClean="0">
              <a:solidFill>
                <a:schemeClr val="bg1"/>
              </a:solidFill>
              <a:cs typeface="Arial" pitchFamily="34" charset="0"/>
            </a:endParaRPr>
          </a:p>
          <a:p>
            <a:pPr marL="173038"/>
            <a:endParaRPr lang="en-GB" b="1" dirty="0" smtClean="0">
              <a:solidFill>
                <a:schemeClr val="bg1"/>
              </a:solidFill>
              <a:cs typeface="Arial" pitchFamily="34" charset="0"/>
            </a:endParaRPr>
          </a:p>
          <a:p>
            <a:pPr marL="173038"/>
            <a:endParaRPr lang="en-GB" b="1" dirty="0" smtClean="0">
              <a:solidFill>
                <a:schemeClr val="bg1"/>
              </a:solidFill>
              <a:cs typeface="Arial" pitchFamily="34" charset="0"/>
            </a:endParaRPr>
          </a:p>
          <a:p>
            <a:pPr marL="173038"/>
            <a:endParaRPr lang="en-GB" b="1" dirty="0" smtClean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1027" name="Picture 7" descr="C:\Users\russeld2\AppData\Local\Microsoft\Windows\Temporary Internet Files\Content.Word\Health &amp; soc ca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941168"/>
            <a:ext cx="1440160" cy="1385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20" descr="C:\Users\russeld2\AppData\Local\Microsoft\Windows\Temporary Internet Files\Content.Word\Children's servic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32656"/>
            <a:ext cx="1440160" cy="137676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russeld2\AppData\Local\Microsoft\Windows\Temporary Internet Files\Content.Word\Staffing costs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3356992"/>
            <a:ext cx="1454879" cy="1397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611560" y="476672"/>
            <a:ext cx="7848872" cy="576064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algn="ctr">
              <a:tabLst>
                <a:tab pos="7177088" algn="l"/>
              </a:tabLst>
            </a:pPr>
            <a:endParaRPr lang="en-GB" sz="1200" dirty="0" smtClean="0">
              <a:solidFill>
                <a:schemeClr val="bg1"/>
              </a:solidFill>
            </a:endParaRPr>
          </a:p>
          <a:p>
            <a:pPr marL="92075" algn="ctr">
              <a:tabLst>
                <a:tab pos="7177088" algn="l"/>
              </a:tabLst>
            </a:pPr>
            <a:r>
              <a:rPr lang="en-GB" sz="4000" b="1" dirty="0" smtClean="0">
                <a:solidFill>
                  <a:schemeClr val="bg1"/>
                </a:solidFill>
              </a:rPr>
              <a:t>The cost of council services next year (2018/19) is expected to be...         </a:t>
            </a:r>
            <a:r>
              <a:rPr lang="en-GB" sz="9600" b="1" dirty="0" smtClean="0">
                <a:solidFill>
                  <a:srgbClr val="FFFF00"/>
                </a:solidFill>
              </a:rPr>
              <a:t>£205.1 million     </a:t>
            </a:r>
          </a:p>
        </p:txBody>
      </p:sp>
      <p:sp>
        <p:nvSpPr>
          <p:cNvPr id="5" name="Rectangle 4"/>
          <p:cNvSpPr/>
          <p:nvPr/>
        </p:nvSpPr>
        <p:spPr>
          <a:xfrm>
            <a:off x="539552" y="3356992"/>
            <a:ext cx="8136904" cy="2952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poundSigns 2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835696" y="3501008"/>
            <a:ext cx="5544616" cy="29779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755576" y="6093296"/>
            <a:ext cx="784887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48680"/>
            <a:ext cx="7776864" cy="583264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GB" sz="4800" b="1" dirty="0" smtClean="0">
                <a:solidFill>
                  <a:schemeClr val="bg1"/>
                </a:solidFill>
                <a:cs typeface="Arial" pitchFamily="34" charset="0"/>
              </a:rPr>
              <a:t>Next year...</a:t>
            </a:r>
          </a:p>
          <a:p>
            <a:endParaRPr lang="en-GB" sz="8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marL="92075"/>
            <a:r>
              <a:rPr lang="en-GB" sz="3600" b="1" dirty="0" smtClean="0">
                <a:solidFill>
                  <a:schemeClr val="bg1"/>
                </a:solidFill>
                <a:cs typeface="Arial" pitchFamily="34" charset="0"/>
              </a:rPr>
              <a:t>Midlothian Council is facing a budget shortfall of... </a:t>
            </a:r>
          </a:p>
          <a:p>
            <a:pPr algn="l"/>
            <a:r>
              <a:rPr lang="en-GB" sz="2800" b="1" dirty="0" smtClean="0">
                <a:solidFill>
                  <a:schemeClr val="bg1"/>
                </a:solidFill>
                <a:cs typeface="Arial" pitchFamily="34" charset="0"/>
              </a:rPr>
              <a:t>                               </a:t>
            </a:r>
            <a:r>
              <a:rPr lang="en-GB" sz="7200" b="1" dirty="0" smtClean="0">
                <a:solidFill>
                  <a:srgbClr val="FFFF00"/>
                </a:solidFill>
                <a:cs typeface="Arial" pitchFamily="34" charset="0"/>
              </a:rPr>
              <a:t>£13.5 million</a:t>
            </a:r>
          </a:p>
          <a:p>
            <a:pPr algn="l">
              <a:tabLst>
                <a:tab pos="625475" algn="l"/>
              </a:tabLst>
            </a:pPr>
            <a:endParaRPr lang="en-GB" sz="800" dirty="0" smtClean="0">
              <a:solidFill>
                <a:schemeClr val="bg1"/>
              </a:solidFill>
              <a:cs typeface="Arial" pitchFamily="34" charset="0"/>
            </a:endParaRPr>
          </a:p>
          <a:p>
            <a:pPr marL="92075">
              <a:spcBef>
                <a:spcPts val="600"/>
              </a:spcBef>
              <a:tabLst>
                <a:tab pos="625475" algn="l"/>
              </a:tabLst>
            </a:pPr>
            <a:r>
              <a:rPr lang="en-GB" b="1" dirty="0" smtClean="0">
                <a:solidFill>
                  <a:schemeClr val="bg1"/>
                </a:solidFill>
                <a:cs typeface="Arial" pitchFamily="34" charset="0"/>
              </a:rPr>
              <a:t>This is the difference between what the council needs to spend to keep services at current levels and the amount it expects to get to pay for them</a:t>
            </a:r>
            <a:endParaRPr lang="en-GB" sz="1000" dirty="0" smtClean="0">
              <a:solidFill>
                <a:schemeClr val="tx2"/>
              </a:solidFill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87624" y="2924944"/>
          <a:ext cx="167984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9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99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199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199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cxnSp>
        <p:nvCxnSpPr>
          <p:cNvPr id="16" name="Straight Arrow Connector 15"/>
          <p:cNvCxnSpPr/>
          <p:nvPr/>
        </p:nvCxnSpPr>
        <p:spPr>
          <a:xfrm>
            <a:off x="2411760" y="3645024"/>
            <a:ext cx="360040" cy="28803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1619672" y="3284984"/>
            <a:ext cx="432048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2051720" y="3573016"/>
            <a:ext cx="360040" cy="7200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1259632" y="3140968"/>
            <a:ext cx="360040" cy="144016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2424</TotalTime>
  <Words>702</Words>
  <Application>Microsoft Office PowerPoint</Application>
  <PresentationFormat>On-screen Show (4:3)</PresentationFormat>
  <Paragraphs>387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>Midlothian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russeld2</dc:creator>
  <cp:lastModifiedBy>russeld2</cp:lastModifiedBy>
  <cp:revision>136</cp:revision>
  <cp:lastPrinted>2017-10-09T08:48:49Z</cp:lastPrinted>
  <dcterms:created xsi:type="dcterms:W3CDTF">2017-06-28T13:21:23Z</dcterms:created>
  <dcterms:modified xsi:type="dcterms:W3CDTF">2017-10-26T08:39:09Z</dcterms:modified>
</cp:coreProperties>
</file>