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9" r:id="rId3"/>
    <p:sldId id="310" r:id="rId4"/>
    <p:sldId id="311" r:id="rId5"/>
    <p:sldId id="306" r:id="rId6"/>
    <p:sldId id="316" r:id="rId7"/>
    <p:sldId id="262" r:id="rId8"/>
    <p:sldId id="267" r:id="rId9"/>
    <p:sldId id="274" r:id="rId10"/>
    <p:sldId id="304" r:id="rId11"/>
    <p:sldId id="313" r:id="rId12"/>
    <p:sldId id="272" r:id="rId13"/>
    <p:sldId id="298" r:id="rId14"/>
    <p:sldId id="276" r:id="rId15"/>
    <p:sldId id="301" r:id="rId16"/>
    <p:sldId id="299" r:id="rId17"/>
    <p:sldId id="302" r:id="rId18"/>
    <p:sldId id="277" r:id="rId19"/>
    <p:sldId id="291" r:id="rId20"/>
    <p:sldId id="271" r:id="rId21"/>
    <p:sldId id="294" r:id="rId22"/>
    <p:sldId id="284" r:id="rId23"/>
    <p:sldId id="285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Fairley" initials="GF" lastIdx="8" clrIdx="0">
    <p:extLst>
      <p:ext uri="{19B8F6BF-5375-455C-9EA6-DF929625EA0E}">
        <p15:presenceInfo xmlns:p15="http://schemas.microsoft.com/office/powerpoint/2012/main" userId="S-1-5-21-80640775-1203049266-2091147243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283BE"/>
    <a:srgbClr val="FFDB69"/>
    <a:srgbClr val="4478B6"/>
    <a:srgbClr val="CCECFF"/>
    <a:srgbClr val="FFFFCC"/>
    <a:srgbClr val="4274B0"/>
    <a:srgbClr val="FFCE33"/>
    <a:srgbClr val="C6605E"/>
    <a:srgbClr val="618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5" autoAdjust="0"/>
    <p:restoredTop sz="94660"/>
  </p:normalViewPr>
  <p:slideViewPr>
    <p:cSldViewPr>
      <p:cViewPr varScale="1">
        <p:scale>
          <a:sx n="82" d="100"/>
          <a:sy n="82" d="100"/>
        </p:scale>
        <p:origin x="8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48"/>
      <c:depthPercent val="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08536785241682E-2"/>
          <c:y val="0"/>
          <c:w val="0.70816867746060064"/>
          <c:h val="0.994794178898736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</c:spPr>
          <c:explosion val="11"/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C03-4C89-918E-F067105727A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EC03-4C89-918E-F067105727A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EC03-4C89-918E-F067105727A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EC03-4C89-918E-F067105727A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EC03-4C89-918E-F067105727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EC03-4C89-918E-F067105727AE}"/>
              </c:ext>
            </c:extLst>
          </c:dPt>
          <c:cat>
            <c:strRef>
              <c:f>Sheet1!$A$2:$A$4</c:f>
              <c:strCache>
                <c:ptCount val="3"/>
                <c:pt idx="0">
                  <c:v>Government funding</c:v>
                </c:pt>
                <c:pt idx="1">
                  <c:v>Council Tax income</c:v>
                </c:pt>
                <c:pt idx="2">
                  <c:v>Shortfall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153.20599999999999</c:v>
                </c:pt>
                <c:pt idx="1">
                  <c:v>48.655999999999999</c:v>
                </c:pt>
                <c:pt idx="2" formatCode="0.000">
                  <c:v>11.522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03-4C89-918E-F06710572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0.06061</cdr:x>
      <cdr:y>0.54545</cdr:y>
    </cdr:from>
    <cdr:to>
      <cdr:x>0.67447</cdr:x>
      <cdr:y>0.83636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32048" y="2160240"/>
          <a:ext cx="4376080" cy="11521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solidFill>
                <a:schemeClr val="bg1"/>
              </a:solidFill>
            </a:rPr>
            <a:t>Scottish Government Funding</a:t>
          </a:r>
          <a:endParaRPr lang="en-US" sz="2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0.69697</cdr:x>
      <cdr:y>0.10936</cdr:y>
    </cdr:from>
    <cdr:to>
      <cdr:x>0.94949</cdr:x>
      <cdr:y>0.30936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968552" y="433121"/>
          <a:ext cx="1800200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b="1" dirty="0" smtClean="0"/>
            <a:t>Budget Gap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0.61616</cdr:x>
      <cdr:y>0.16364</cdr:y>
    </cdr:from>
    <cdr:to>
      <cdr:x>0.69697</cdr:x>
      <cdr:y>0.17519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H="1" flipV="1">
          <a:off x="4392488" y="648072"/>
          <a:ext cx="576078" cy="4574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0.28283</cdr:x>
      <cdr:y>0.03636</cdr:y>
    </cdr:from>
    <cdr:to>
      <cdr:x>0.44444</cdr:x>
      <cdr:y>0.16364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2016224" y="144016"/>
          <a:ext cx="1152128" cy="5040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 dirty="0" smtClean="0"/>
            <a:t> </a:t>
          </a:r>
          <a:r>
            <a:rPr lang="en-US" sz="3200" b="1" dirty="0" smtClean="0"/>
            <a:t>23%</a:t>
          </a:r>
          <a:endParaRPr lang="en-US" sz="3200" b="1" dirty="0"/>
        </a:p>
      </cdr:txBody>
    </cdr:sp>
  </cdr:relSizeAnchor>
  <cdr:relSizeAnchor xmlns:cdr="http://schemas.openxmlformats.org/drawingml/2006/chartDrawing">
    <cdr:from>
      <cdr:x>0.29798</cdr:x>
      <cdr:y>0.43636</cdr:y>
    </cdr:from>
    <cdr:to>
      <cdr:x>0.4596</cdr:x>
      <cdr:y>0.56363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124236" y="1728197"/>
          <a:ext cx="1152128" cy="504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3200" b="1" dirty="0" smtClean="0">
              <a:solidFill>
                <a:schemeClr val="bg1"/>
              </a:solidFill>
            </a:rPr>
            <a:t>72.%</a:t>
          </a:r>
          <a:endParaRPr lang="en-US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0.47951</cdr:x>
      <cdr:y>0.1</cdr:y>
    </cdr:from>
    <cdr:to>
      <cdr:x>0.62802</cdr:x>
      <cdr:y>0.22727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3487361" y="396049"/>
          <a:ext cx="1080099" cy="504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2800" b="1" dirty="0" smtClean="0"/>
            <a:t> 5%</a:t>
          </a:r>
          <a:endParaRPr lang="en-US" sz="2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6B3F6BA4-25CF-4C9C-9D71-5E94F697B086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3F415654-D0FF-4377-B1D7-0E86C82681A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2D1B5CD4-5498-45BD-81B3-CB7657957023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08334BB3-EF52-47EE-94F9-CBAFA3FA89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3" name="Picture 12" descr="mid_logo4col_L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77188" y="6018262"/>
            <a:ext cx="1389623" cy="413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68EC-725E-40D4-BA76-402264D4090C}" type="datetimeFigureOut">
              <a:rPr lang="en-GB" smtClean="0"/>
              <a:pPr/>
              <a:t>29/01/2019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nudChk8PWAhWEzxQKHZ5jBYYQjRwIBw&amp;url=http://www.clipartpanda.com/categories/stop-sign-clip-art-microsoft&amp;psig=AFQjCNFTxIU-vfBAFfGxzQ36t74KW9PmJA&amp;ust=15065255364928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Gtdq6m9nWAhUFWhoKHWy2A1IQjRwIBw&amp;url=https://www.iconfinder.com/icons/317723/social_social_media_tweet_twitter_icon&amp;psig=AOvVaw12-DH84ETl7trF_RqEUw4E&amp;ust=1507283310292285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83" y="728694"/>
            <a:ext cx="25610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787" y="728694"/>
            <a:ext cx="2511174" cy="24416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285" y="776512"/>
            <a:ext cx="2532946" cy="243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C:\Users\russeld2\AppData\Local\Microsoft\Windows\Temporary Internet Files\Content.Word\Roads main &amp; street l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285" y="3379693"/>
            <a:ext cx="2465502" cy="238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C:\Users\russeld2\AppData\Local\Microsoft\Windows\Temporary Internet Files\Content.Word\Sport &amp; Leis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676" y="3360106"/>
            <a:ext cx="2525701" cy="24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96136" y="3363350"/>
            <a:ext cx="2474644" cy="23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3568" y="476672"/>
            <a:ext cx="7920880" cy="5760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In 2019/20 we would need to invest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8000" b="1" dirty="0" smtClean="0">
                <a:solidFill>
                  <a:srgbClr val="FFFF00"/>
                </a:solidFill>
              </a:rPr>
              <a:t>£</a:t>
            </a:r>
            <a:r>
              <a:rPr lang="en-GB" sz="8000" b="1" dirty="0" smtClean="0">
                <a:solidFill>
                  <a:srgbClr val="FFFF00"/>
                </a:solidFill>
              </a:rPr>
              <a:t>213.4 </a:t>
            </a:r>
            <a:r>
              <a:rPr lang="en-GB" sz="8000" b="1" dirty="0" smtClean="0">
                <a:solidFill>
                  <a:srgbClr val="FFFF00"/>
                </a:solidFill>
              </a:rPr>
              <a:t>million</a:t>
            </a:r>
          </a:p>
          <a:p>
            <a:pPr marL="92075" algn="ctr">
              <a:tabLst>
                <a:tab pos="7177088" algn="l"/>
              </a:tabLst>
            </a:pPr>
            <a:r>
              <a:rPr lang="en-GB" sz="3200" b="1" dirty="0">
                <a:solidFill>
                  <a:schemeClr val="bg1"/>
                </a:solidFill>
              </a:rPr>
              <a:t>t</a:t>
            </a:r>
            <a:r>
              <a:rPr lang="en-GB" sz="3200" b="1" dirty="0" smtClean="0">
                <a:solidFill>
                  <a:schemeClr val="bg1"/>
                </a:solidFill>
              </a:rPr>
              <a:t>o continue to provide key local services</a:t>
            </a:r>
            <a:r>
              <a:rPr lang="en-GB" sz="3600" b="1" dirty="0" smtClean="0">
                <a:solidFill>
                  <a:schemeClr val="bg1"/>
                </a:solidFill>
              </a:rPr>
              <a:t>…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3140968"/>
            <a:ext cx="8136904" cy="322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poundSigns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8396" y="3284984"/>
            <a:ext cx="5755850" cy="31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476672"/>
            <a:ext cx="7848872" cy="5832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1200" dirty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…services such as Education</a:t>
            </a:r>
            <a:endParaRPr lang="en-GB" sz="4800" b="1" dirty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9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N</a:t>
            </a:r>
            <a:r>
              <a:rPr lang="en-GB" sz="3600" b="1" dirty="0" smtClean="0">
                <a:solidFill>
                  <a:schemeClr val="bg1"/>
                </a:solidFill>
              </a:rPr>
              <a:t>ext year, </a:t>
            </a:r>
            <a:r>
              <a:rPr lang="en-GB" sz="3600" b="1" dirty="0">
                <a:solidFill>
                  <a:schemeClr val="bg1"/>
                </a:solidFill>
              </a:rPr>
              <a:t>we estimate we will need </a:t>
            </a:r>
            <a:r>
              <a:rPr lang="en-GB" sz="4800" b="1" dirty="0" smtClean="0">
                <a:solidFill>
                  <a:srgbClr val="FFFF00"/>
                </a:solidFill>
              </a:rPr>
              <a:t>£</a:t>
            </a:r>
            <a:r>
              <a:rPr lang="en-GB" sz="4800" b="1" dirty="0" smtClean="0">
                <a:solidFill>
                  <a:srgbClr val="FFFF00"/>
                </a:solidFill>
              </a:rPr>
              <a:t>89.7</a:t>
            </a:r>
            <a:r>
              <a:rPr lang="en-GB" sz="4800" b="1" dirty="0" smtClean="0">
                <a:solidFill>
                  <a:srgbClr val="FFFF00"/>
                </a:solidFill>
              </a:rPr>
              <a:t> </a:t>
            </a:r>
            <a:r>
              <a:rPr lang="en-GB" sz="4800" b="1" dirty="0" smtClean="0">
                <a:solidFill>
                  <a:srgbClr val="FFFF00"/>
                </a:solidFill>
              </a:rPr>
              <a:t>million for education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to </a:t>
            </a:r>
            <a:r>
              <a:rPr lang="en-GB" sz="3600" b="1" dirty="0">
                <a:solidFill>
                  <a:schemeClr val="bg1"/>
                </a:solidFill>
              </a:rPr>
              <a:t>meet the needs of a growing population, inflation and other cost </a:t>
            </a:r>
            <a:r>
              <a:rPr lang="en-GB" sz="3600" b="1" dirty="0" smtClean="0">
                <a:solidFill>
                  <a:schemeClr val="bg1"/>
                </a:solidFill>
              </a:rPr>
              <a:t>pressures</a:t>
            </a:r>
            <a:endParaRPr lang="en-GB" sz="3600" b="1" dirty="0" smtClean="0">
              <a:solidFill>
                <a:srgbClr val="FFFF00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400" b="1" dirty="0" smtClean="0">
                <a:solidFill>
                  <a:schemeClr val="bg1"/>
                </a:solidFill>
              </a:rPr>
              <a:t>   </a:t>
            </a:r>
            <a:endParaRPr lang="en-GB" sz="4400" b="1" dirty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9600" b="1" dirty="0" smtClean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540" y="1605698"/>
            <a:ext cx="8208912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753" y="1739110"/>
            <a:ext cx="1392301" cy="131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006" y="1745387"/>
            <a:ext cx="1392300" cy="131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258" y="1739110"/>
            <a:ext cx="1392301" cy="131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39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79512" y="5949280"/>
            <a:ext cx="85689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76864" cy="58326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cs typeface="Arial" pitchFamily="34" charset="0"/>
              </a:rPr>
              <a:t>But, next year...</a:t>
            </a:r>
          </a:p>
          <a:p>
            <a:endParaRPr lang="en-GB" sz="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/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The council is facing a budget shortfall of... </a:t>
            </a:r>
          </a:p>
          <a:p>
            <a:r>
              <a:rPr lang="en-GB" sz="9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z="9600" b="1" dirty="0" smtClean="0">
                <a:solidFill>
                  <a:srgbClr val="FFFF00"/>
                </a:solidFill>
                <a:cs typeface="Arial" pitchFamily="34" charset="0"/>
              </a:rPr>
              <a:t>£</a:t>
            </a:r>
            <a:r>
              <a:rPr lang="en-GB" sz="9600" b="1" dirty="0" smtClean="0">
                <a:solidFill>
                  <a:srgbClr val="FFFF00"/>
                </a:solidFill>
                <a:cs typeface="Arial" pitchFamily="34" charset="0"/>
              </a:rPr>
              <a:t>11.52 </a:t>
            </a:r>
            <a:r>
              <a:rPr lang="en-GB" sz="9600" b="1" dirty="0" smtClean="0">
                <a:solidFill>
                  <a:srgbClr val="FFFF00"/>
                </a:solidFill>
                <a:cs typeface="Arial" pitchFamily="34" charset="0"/>
              </a:rPr>
              <a:t>million</a:t>
            </a:r>
          </a:p>
          <a:p>
            <a:pPr algn="l">
              <a:tabLst>
                <a:tab pos="625475" algn="l"/>
              </a:tabLst>
            </a:pPr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>
              <a:spcBef>
                <a:spcPts val="600"/>
              </a:spcBef>
              <a:tabLst>
                <a:tab pos="625475" algn="l"/>
              </a:tabLst>
            </a:pP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This is the difference between what the council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needs to spend </a:t>
            </a: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to keep services at current levels and the amount it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expects to get</a:t>
            </a: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 to pay for them</a:t>
            </a:r>
            <a:endParaRPr lang="en-GB" sz="1000" dirty="0" smtClean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48" y="2600433"/>
            <a:ext cx="77048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91580" y="548680"/>
            <a:ext cx="7776864" cy="52565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endParaRPr lang="en-GB" sz="800" dirty="0" smtClean="0"/>
          </a:p>
          <a:p>
            <a:pPr algn="ctr"/>
            <a:r>
              <a:rPr lang="en-GB" sz="4000" b="1" dirty="0"/>
              <a:t>W</a:t>
            </a:r>
            <a:r>
              <a:rPr lang="en-GB" sz="4000" b="1" dirty="0" smtClean="0"/>
              <a:t>on’t a growing population mean more money for the council? </a:t>
            </a:r>
            <a:endParaRPr lang="en-GB" sz="4000" b="1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800" dirty="0"/>
          </a:p>
          <a:p>
            <a:pPr algn="ctr"/>
            <a:r>
              <a:rPr lang="en-GB" sz="3200" dirty="0" smtClean="0"/>
              <a:t>Yes, but our projections already take account of this extra Council </a:t>
            </a:r>
            <a:r>
              <a:rPr lang="en-GB" sz="3200" dirty="0"/>
              <a:t>T</a:t>
            </a:r>
            <a:r>
              <a:rPr lang="en-GB" sz="3200" dirty="0" smtClean="0"/>
              <a:t>ax </a:t>
            </a:r>
            <a:r>
              <a:rPr lang="en-GB" sz="3200" dirty="0"/>
              <a:t>income and government </a:t>
            </a:r>
            <a:r>
              <a:rPr lang="en-GB" sz="3200" dirty="0" smtClean="0"/>
              <a:t>grant. It still leaves a </a:t>
            </a:r>
          </a:p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£</a:t>
            </a:r>
            <a:r>
              <a:rPr lang="en-GB" sz="4000" b="1" dirty="0" smtClean="0">
                <a:solidFill>
                  <a:srgbClr val="FFFF00"/>
                </a:solidFill>
              </a:rPr>
              <a:t>11.52 </a:t>
            </a:r>
            <a:r>
              <a:rPr lang="en-GB" sz="4000" b="1" dirty="0" smtClean="0">
                <a:solidFill>
                  <a:srgbClr val="FFFF00"/>
                </a:solidFill>
              </a:rPr>
              <a:t>million </a:t>
            </a:r>
            <a:r>
              <a:rPr lang="en-GB" sz="3200" dirty="0" smtClean="0"/>
              <a:t>shortfall in 2019/20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683568" y="2132857"/>
            <a:ext cx="799288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2194218"/>
            <a:ext cx="1152128" cy="111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136" y="2194218"/>
            <a:ext cx="1152128" cy="11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1760" y="2194218"/>
            <a:ext cx="1173564" cy="1116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85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90034196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4" y="548680"/>
            <a:ext cx="2562387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517232"/>
            <a:ext cx="752679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So </a:t>
            </a:r>
            <a:r>
              <a:rPr lang="en-GB" sz="4000" b="1" dirty="0">
                <a:solidFill>
                  <a:schemeClr val="bg1"/>
                </a:solidFill>
              </a:rPr>
              <a:t>w</a:t>
            </a:r>
            <a:r>
              <a:rPr lang="en-GB" sz="4000" b="1" dirty="0" smtClean="0">
                <a:solidFill>
                  <a:schemeClr val="bg1"/>
                </a:solidFill>
              </a:rPr>
              <a:t>here will we find the money?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MP900341963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9971" y="548680"/>
            <a:ext cx="2534934" cy="1656184"/>
          </a:xfrm>
          <a:prstGeom prst="rect">
            <a:avLst/>
          </a:prstGeom>
        </p:spPr>
      </p:pic>
      <p:pic>
        <p:nvPicPr>
          <p:cNvPr id="7" name="Picture 6" descr="MP900341963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7062" y="2204864"/>
            <a:ext cx="2524109" cy="1656184"/>
          </a:xfrm>
          <a:prstGeom prst="rect">
            <a:avLst/>
          </a:prstGeom>
        </p:spPr>
      </p:pic>
      <p:pic>
        <p:nvPicPr>
          <p:cNvPr id="8" name="Picture 7" descr="MP900341963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78" y="2204864"/>
            <a:ext cx="2544283" cy="1656184"/>
          </a:xfrm>
          <a:prstGeom prst="rect">
            <a:avLst/>
          </a:prstGeom>
        </p:spPr>
      </p:pic>
      <p:pic>
        <p:nvPicPr>
          <p:cNvPr id="9" name="Picture 8" descr="MP900341963.JP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1861" y="548680"/>
            <a:ext cx="2572522" cy="1656184"/>
          </a:xfrm>
          <a:prstGeom prst="rect">
            <a:avLst/>
          </a:prstGeom>
        </p:spPr>
      </p:pic>
      <p:pic>
        <p:nvPicPr>
          <p:cNvPr id="10" name="Picture 9" descr="MP900341963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1171" y="2204864"/>
            <a:ext cx="2573212" cy="1656184"/>
          </a:xfrm>
          <a:prstGeom prst="rect">
            <a:avLst/>
          </a:prstGeom>
        </p:spPr>
      </p:pic>
      <p:pic>
        <p:nvPicPr>
          <p:cNvPr id="11" name="Picture 10" descr="MP900341963.JPG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172" y="3862368"/>
            <a:ext cx="2544283" cy="1656184"/>
          </a:xfrm>
          <a:prstGeom prst="rect">
            <a:avLst/>
          </a:prstGeom>
        </p:spPr>
      </p:pic>
      <p:pic>
        <p:nvPicPr>
          <p:cNvPr id="12" name="Picture 11" descr="MP900341963.JPG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0622" y="3859728"/>
            <a:ext cx="2544283" cy="1656184"/>
          </a:xfrm>
          <a:prstGeom prst="rect">
            <a:avLst/>
          </a:prstGeom>
        </p:spPr>
      </p:pic>
      <p:pic>
        <p:nvPicPr>
          <p:cNvPr id="13" name="Picture 12" descr="MP900341963.JPG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139" y="3859728"/>
            <a:ext cx="2515450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55576" y="548680"/>
            <a:ext cx="7776864" cy="5976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Put up Council Tax?</a:t>
            </a:r>
          </a:p>
          <a:p>
            <a:pPr marL="92075" algn="ctr">
              <a:tabLst>
                <a:tab pos="7177088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893763" indent="-893763" algn="ctr"/>
            <a:endParaRPr lang="en-GB" sz="3600" dirty="0" smtClean="0">
              <a:solidFill>
                <a:schemeClr val="bg1"/>
              </a:solidFill>
            </a:endParaRPr>
          </a:p>
          <a:p>
            <a:pPr marL="893763" indent="-893763" algn="ctr"/>
            <a:endParaRPr lang="en-GB" sz="1600" dirty="0" smtClean="0">
              <a:solidFill>
                <a:schemeClr val="bg1"/>
              </a:solidFill>
            </a:endParaRPr>
          </a:p>
          <a:p>
            <a:pPr marL="893763" indent="-893763" algn="ctr"/>
            <a:endParaRPr lang="en-GB" sz="800" dirty="0" smtClean="0">
              <a:solidFill>
                <a:schemeClr val="bg1"/>
              </a:solidFill>
            </a:endParaRPr>
          </a:p>
          <a:p>
            <a:pPr marL="216000" algn="ctr">
              <a:tabLst>
                <a:tab pos="7177088" algn="l"/>
              </a:tabLst>
            </a:pPr>
            <a:r>
              <a:rPr lang="en-GB" sz="3600" dirty="0" smtClean="0">
                <a:solidFill>
                  <a:schemeClr val="bg1"/>
                </a:solidFill>
              </a:rPr>
              <a:t>Even if Council Tax goes up next       year by </a:t>
            </a:r>
            <a:r>
              <a:rPr lang="en-GB" sz="3600" b="1" dirty="0" smtClean="0">
                <a:solidFill>
                  <a:srgbClr val="FFFF00"/>
                </a:solidFill>
              </a:rPr>
              <a:t>3%</a:t>
            </a:r>
            <a:r>
              <a:rPr lang="en-GB" sz="3600" dirty="0" smtClean="0">
                <a:solidFill>
                  <a:schemeClr val="bg1"/>
                </a:solidFill>
              </a:rPr>
              <a:t>,</a:t>
            </a:r>
            <a:r>
              <a:rPr lang="en-GB" sz="3600" b="1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this will still leave a   budget gap </a:t>
            </a:r>
            <a:r>
              <a:rPr lang="en-GB" sz="3600" dirty="0" smtClean="0">
                <a:solidFill>
                  <a:schemeClr val="bg1"/>
                </a:solidFill>
              </a:rPr>
              <a:t>of over</a:t>
            </a:r>
            <a:endParaRPr lang="en-GB" sz="3600" dirty="0" smtClean="0">
              <a:solidFill>
                <a:schemeClr val="bg1"/>
              </a:solidFill>
            </a:endParaRPr>
          </a:p>
          <a:p>
            <a:pPr marL="216000" algn="ctr">
              <a:tabLst>
                <a:tab pos="7177088" algn="l"/>
              </a:tabLst>
            </a:pPr>
            <a:r>
              <a:rPr lang="en-GB" sz="7200" b="1" dirty="0" smtClean="0">
                <a:solidFill>
                  <a:srgbClr val="FFFF00"/>
                </a:solidFill>
              </a:rPr>
              <a:t>£</a:t>
            </a:r>
            <a:r>
              <a:rPr lang="en-GB" sz="7200" b="1" dirty="0" smtClean="0">
                <a:solidFill>
                  <a:srgbClr val="FFFF00"/>
                </a:solidFill>
              </a:rPr>
              <a:t>10</a:t>
            </a:r>
            <a:r>
              <a:rPr lang="en-GB" sz="7200" b="1" dirty="0" smtClean="0">
                <a:solidFill>
                  <a:srgbClr val="FFFF00"/>
                </a:solidFill>
              </a:rPr>
              <a:t> </a:t>
            </a:r>
            <a:r>
              <a:rPr lang="en-GB" sz="7200" b="1" dirty="0" smtClean="0">
                <a:solidFill>
                  <a:srgbClr val="FFFF00"/>
                </a:solidFill>
              </a:rPr>
              <a:t>million</a:t>
            </a: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11544"/>
              </p:ext>
            </p:extLst>
          </p:nvPr>
        </p:nvGraphicFramePr>
        <p:xfrm>
          <a:off x="3851920" y="1628800"/>
          <a:ext cx="16798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£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123892" y="1683007"/>
            <a:ext cx="407876" cy="286805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51920" y="2313278"/>
            <a:ext cx="407876" cy="4128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59796" y="2169262"/>
            <a:ext cx="432048" cy="14401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91844" y="1953238"/>
            <a:ext cx="432048" cy="2160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33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55576" y="404664"/>
            <a:ext cx="7776864" cy="5976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What about the savings agreed last year?</a:t>
            </a:r>
          </a:p>
          <a:p>
            <a:pPr marL="92075" algn="ctr">
              <a:tabLst>
                <a:tab pos="7177088" algn="l"/>
              </a:tabLst>
            </a:pPr>
            <a:endParaRPr lang="en-GB" sz="2000" b="1" dirty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600" dirty="0" smtClean="0">
                <a:solidFill>
                  <a:schemeClr val="bg1"/>
                </a:solidFill>
              </a:rPr>
              <a:t>These will save </a:t>
            </a:r>
            <a:r>
              <a:rPr lang="en-GB" sz="3600" b="1" dirty="0" smtClean="0">
                <a:solidFill>
                  <a:srgbClr val="FFFF00"/>
                </a:solidFill>
              </a:rPr>
              <a:t>£2.65 million </a:t>
            </a:r>
            <a:r>
              <a:rPr lang="en-GB" sz="3600" dirty="0" smtClean="0">
                <a:solidFill>
                  <a:schemeClr val="bg1"/>
                </a:solidFill>
              </a:rPr>
              <a:t>in 2019/20. Along with a 3% increase in Council Tax, this will still leave </a:t>
            </a:r>
          </a:p>
          <a:p>
            <a:pPr marL="893763" indent="-893763" algn="ctr"/>
            <a:endParaRPr lang="en-GB" sz="800" dirty="0" smtClean="0">
              <a:solidFill>
                <a:schemeClr val="bg1"/>
              </a:solidFill>
            </a:endParaRPr>
          </a:p>
          <a:p>
            <a:pPr marL="216000" algn="ctr">
              <a:tabLst>
                <a:tab pos="7177088" algn="l"/>
              </a:tabLst>
            </a:pPr>
            <a:r>
              <a:rPr lang="en-GB" sz="7200" b="1" dirty="0" smtClean="0">
                <a:solidFill>
                  <a:srgbClr val="FFFF00"/>
                </a:solidFill>
              </a:rPr>
              <a:t>£</a:t>
            </a:r>
            <a:r>
              <a:rPr lang="en-GB" sz="7200" b="1" dirty="0" smtClean="0">
                <a:solidFill>
                  <a:srgbClr val="FFFF00"/>
                </a:solidFill>
              </a:rPr>
              <a:t>7.9</a:t>
            </a:r>
            <a:r>
              <a:rPr lang="en-GB" sz="7200" b="1" dirty="0" smtClean="0">
                <a:solidFill>
                  <a:srgbClr val="FFFF00"/>
                </a:solidFill>
              </a:rPr>
              <a:t> </a:t>
            </a:r>
            <a:r>
              <a:rPr lang="en-GB" sz="7200" b="1" dirty="0" smtClean="0">
                <a:solidFill>
                  <a:srgbClr val="FFFF00"/>
                </a:solidFill>
              </a:rPr>
              <a:t>million</a:t>
            </a:r>
          </a:p>
          <a:p>
            <a:pPr marL="216000" algn="ctr">
              <a:tabLst>
                <a:tab pos="7177088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to find next year</a:t>
            </a: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02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22350" y="404664"/>
            <a:ext cx="8064896" cy="619268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000" b="1" dirty="0" smtClean="0"/>
              <a:t>What about asking the developers of all the new houses to help fund services?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 </a:t>
            </a:r>
          </a:p>
          <a:p>
            <a:pPr algn="ctr"/>
            <a:endParaRPr lang="en-GB" sz="800" b="1" dirty="0"/>
          </a:p>
          <a:p>
            <a:pPr algn="ctr"/>
            <a:r>
              <a:rPr lang="en-GB" sz="3600" dirty="0" smtClean="0"/>
              <a:t>Developers already pay to help fund the new buildings we need, such </a:t>
            </a:r>
            <a:r>
              <a:rPr lang="en-GB" sz="3600" dirty="0"/>
              <a:t>as </a:t>
            </a:r>
            <a:r>
              <a:rPr lang="en-GB" sz="3600" dirty="0" smtClean="0"/>
              <a:t>schools 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But they don’t </a:t>
            </a:r>
            <a:r>
              <a:rPr lang="en-GB" sz="3600" b="1" dirty="0">
                <a:solidFill>
                  <a:srgbClr val="FFFF00"/>
                </a:solidFill>
              </a:rPr>
              <a:t>pay </a:t>
            </a:r>
            <a:r>
              <a:rPr lang="en-GB" sz="3600" b="1" dirty="0" smtClean="0">
                <a:solidFill>
                  <a:srgbClr val="FFFF00"/>
                </a:solidFill>
              </a:rPr>
              <a:t>towards the costs of staffing </a:t>
            </a:r>
            <a:r>
              <a:rPr lang="en-GB" sz="3600" b="1" dirty="0">
                <a:solidFill>
                  <a:srgbClr val="FFFF00"/>
                </a:solidFill>
              </a:rPr>
              <a:t>and </a:t>
            </a:r>
            <a:r>
              <a:rPr lang="en-GB" sz="3600" b="1" dirty="0" smtClean="0">
                <a:solidFill>
                  <a:srgbClr val="FFFF00"/>
                </a:solidFill>
              </a:rPr>
              <a:t>running schools or           other services 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420888"/>
            <a:ext cx="846254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47" descr="Planning and Building 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40428"/>
            <a:ext cx="1086950" cy="10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924" y="2420888"/>
            <a:ext cx="1086950" cy="10284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2080" y="2440428"/>
            <a:ext cx="1047073" cy="1008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3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1680" y="476672"/>
            <a:ext cx="6840760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Increase income?</a:t>
            </a: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0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We will have to look again at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4000" b="1" dirty="0" smtClean="0">
                <a:solidFill>
                  <a:srgbClr val="FFFF00"/>
                </a:solidFill>
              </a:rPr>
              <a:t>increasing charges </a:t>
            </a:r>
            <a:r>
              <a:rPr lang="en-GB" sz="3200" dirty="0" smtClean="0">
                <a:solidFill>
                  <a:schemeClr val="bg1"/>
                </a:solidFill>
              </a:rPr>
              <a:t>for some services and introducing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4000" b="1" dirty="0" smtClean="0">
                <a:solidFill>
                  <a:srgbClr val="FFFF00"/>
                </a:solidFill>
              </a:rPr>
              <a:t>new sources of income 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7" y="3696222"/>
            <a:ext cx="777686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>
              <a:solidFill>
                <a:srgbClr val="4274B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5" y="476672"/>
            <a:ext cx="1152129" cy="1109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" name="Picture 38" descr="C:\Users\russeld2\AppData\Local\Microsoft\Windows\Temporary Internet Files\Content.Word\Sport &amp; Lei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112347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11218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1152128" cy="11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russeld2\AppData\Local\Microsoft\Windows\Temporary Internet Files\Content.Word\Street cleaning et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73216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91680" y="4431249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>
              <a:tabLst>
                <a:tab pos="7177088" algn="l"/>
              </a:tabLst>
            </a:pPr>
            <a:r>
              <a:rPr lang="en-GB" sz="4400" b="1" dirty="0" smtClean="0">
                <a:solidFill>
                  <a:schemeClr val="accent1"/>
                </a:solidFill>
              </a:rPr>
              <a:t>But this won’t be enough to fill the budget gap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381322"/>
            <a:ext cx="8064896" cy="46318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r>
              <a:rPr lang="en-GB" sz="4400" b="1" dirty="0" smtClean="0">
                <a:solidFill>
                  <a:schemeClr val="bg1"/>
                </a:solidFill>
              </a:rPr>
              <a:t>Look again at spending priorities?</a:t>
            </a: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To make the savings needed, the council will  have to focus spending on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4400" b="1" dirty="0">
                <a:solidFill>
                  <a:srgbClr val="FFFF00"/>
                </a:solidFill>
              </a:rPr>
              <a:t>s</a:t>
            </a:r>
            <a:r>
              <a:rPr lang="en-GB" sz="4400" b="1" dirty="0" smtClean="0">
                <a:solidFill>
                  <a:srgbClr val="FFFF00"/>
                </a:solidFill>
              </a:rPr>
              <a:t>ervice priorities</a:t>
            </a: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rgbClr val="FFFF00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To do this, we will need to: </a:t>
            </a:r>
          </a:p>
          <a:p>
            <a:pPr marL="663575" indent="-571500" algn="ctr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600" b="1" dirty="0" smtClean="0">
                <a:solidFill>
                  <a:srgbClr val="FFFF00"/>
                </a:solidFill>
              </a:rPr>
              <a:t>reduce some services </a:t>
            </a:r>
            <a:r>
              <a:rPr lang="en-GB" sz="3200" dirty="0" smtClean="0">
                <a:solidFill>
                  <a:schemeClr val="bg1"/>
                </a:solidFill>
              </a:rPr>
              <a:t>and</a:t>
            </a:r>
            <a:endParaRPr lang="en-GB" sz="3200" b="1" dirty="0">
              <a:solidFill>
                <a:srgbClr val="FFFF00"/>
              </a:solidFill>
            </a:endParaRPr>
          </a:p>
          <a:p>
            <a:pPr marL="663575" indent="-571500" algn="ctr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600" b="1" dirty="0" smtClean="0">
                <a:solidFill>
                  <a:srgbClr val="FFFF00"/>
                </a:solidFill>
              </a:rPr>
              <a:t>stop providing others</a:t>
            </a:r>
            <a:r>
              <a:rPr lang="en-GB" sz="3600" dirty="0" smtClean="0">
                <a:solidFill>
                  <a:schemeClr val="bg1"/>
                </a:solidFill>
              </a:rPr>
              <a:t> </a:t>
            </a: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244334"/>
            <a:ext cx="7776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>
              <a:solidFill>
                <a:srgbClr val="4274B0"/>
              </a:solidFill>
            </a:endParaRPr>
          </a:p>
        </p:txBody>
      </p:sp>
      <p:pic>
        <p:nvPicPr>
          <p:cNvPr id="10242" name="Picture 2" descr="Image result for stop sign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50786" y="5150807"/>
            <a:ext cx="1261706" cy="1261706"/>
          </a:xfrm>
          <a:prstGeom prst="rect">
            <a:avLst/>
          </a:prstGeom>
          <a:noFill/>
        </p:spPr>
      </p:pic>
      <p:pic>
        <p:nvPicPr>
          <p:cNvPr id="7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21" y="5211584"/>
            <a:ext cx="1296144" cy="12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12276" y="5158272"/>
            <a:ext cx="1298007" cy="1235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6488" y="5211584"/>
            <a:ext cx="1290437" cy="12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7015" y="5177146"/>
            <a:ext cx="1333488" cy="126170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7565" y="476672"/>
            <a:ext cx="7920878" cy="60023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000" b="1" dirty="0"/>
              <a:t>M</a:t>
            </a:r>
            <a:r>
              <a:rPr lang="en-GB" sz="4000" b="1" dirty="0" smtClean="0"/>
              <a:t>aking </a:t>
            </a:r>
            <a:r>
              <a:rPr lang="en-GB" sz="4000" b="1" dirty="0" smtClean="0"/>
              <a:t>a </a:t>
            </a:r>
            <a:r>
              <a:rPr lang="en-GB" sz="4000" b="1" dirty="0" smtClean="0"/>
              <a:t>difference for </a:t>
            </a:r>
            <a:r>
              <a:rPr lang="en-GB" sz="4400" b="1" dirty="0" smtClean="0"/>
              <a:t>Midlothian</a:t>
            </a:r>
            <a:endParaRPr lang="en-GB" sz="4400" b="1" dirty="0" smtClean="0"/>
          </a:p>
          <a:p>
            <a:pPr algn="ctr"/>
            <a:endParaRPr lang="en-GB" sz="800" b="1" dirty="0" smtClean="0"/>
          </a:p>
          <a:p>
            <a:pPr algn="ctr"/>
            <a:endParaRPr lang="en-GB" sz="3600" dirty="0" smtClean="0"/>
          </a:p>
          <a:p>
            <a:pPr algn="ctr"/>
            <a:endParaRPr lang="en-GB" sz="3200" dirty="0" smtClean="0"/>
          </a:p>
          <a:p>
            <a:pPr algn="ctr"/>
            <a:endParaRPr lang="en-GB" sz="800" dirty="0" smtClean="0"/>
          </a:p>
          <a:p>
            <a:pPr algn="ctr"/>
            <a:endParaRPr lang="en-GB" sz="800" dirty="0" smtClean="0"/>
          </a:p>
          <a:p>
            <a:pPr algn="ctr"/>
            <a:r>
              <a:rPr lang="en-GB" sz="3600" dirty="0" smtClean="0"/>
              <a:t>Since 2015, we’ve invested:</a:t>
            </a:r>
          </a:p>
          <a:p>
            <a:pPr algn="ctr"/>
            <a:endParaRPr lang="en-GB" sz="800" dirty="0" smtClean="0"/>
          </a:p>
          <a:p>
            <a:pPr marL="571500" indent="-395288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FFFF00"/>
                </a:solidFill>
              </a:rPr>
              <a:t>£37.9 </a:t>
            </a:r>
            <a:r>
              <a:rPr lang="en-GB" sz="3600" b="1" dirty="0">
                <a:solidFill>
                  <a:srgbClr val="FFFF00"/>
                </a:solidFill>
              </a:rPr>
              <a:t>million in </a:t>
            </a:r>
            <a:r>
              <a:rPr lang="en-GB" sz="3600" b="1" dirty="0" smtClean="0">
                <a:solidFill>
                  <a:srgbClr val="FFFF00"/>
                </a:solidFill>
              </a:rPr>
              <a:t>secondary schools</a:t>
            </a:r>
          </a:p>
          <a:p>
            <a:pPr marL="571500" indent="-395288" algn="ctr">
              <a:buFont typeface="Arial" panose="020B0604020202020204" pitchFamily="34" charset="0"/>
              <a:buChar char="•"/>
            </a:pPr>
            <a:endParaRPr lang="en-GB" sz="800" b="1" dirty="0">
              <a:solidFill>
                <a:srgbClr val="FFFF00"/>
              </a:solidFill>
            </a:endParaRPr>
          </a:p>
          <a:p>
            <a:pPr marL="539750" indent="-363538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FFFF00"/>
                </a:solidFill>
              </a:rPr>
              <a:t>£38 </a:t>
            </a:r>
            <a:r>
              <a:rPr lang="en-GB" sz="3600" b="1" dirty="0">
                <a:solidFill>
                  <a:srgbClr val="FFFF00"/>
                </a:solidFill>
              </a:rPr>
              <a:t>million </a:t>
            </a:r>
            <a:r>
              <a:rPr lang="en-GB" sz="3600" b="1" dirty="0" smtClean="0">
                <a:solidFill>
                  <a:srgbClr val="FFFF00"/>
                </a:solidFill>
              </a:rPr>
              <a:t>in primary/ nursery/ early </a:t>
            </a:r>
            <a:r>
              <a:rPr lang="en-GB" sz="3600" b="1" dirty="0">
                <a:solidFill>
                  <a:srgbClr val="FFFF00"/>
                </a:solidFill>
              </a:rPr>
              <a:t>y</a:t>
            </a:r>
            <a:r>
              <a:rPr lang="en-GB" sz="3600" b="1" dirty="0" smtClean="0">
                <a:solidFill>
                  <a:srgbClr val="FFFF00"/>
                </a:solidFill>
              </a:rPr>
              <a:t>ears schools</a:t>
            </a:r>
          </a:p>
          <a:p>
            <a:pPr marL="539750" indent="-363538" algn="ctr">
              <a:buFont typeface="Arial" panose="020B0604020202020204" pitchFamily="34" charset="0"/>
              <a:buChar char="•"/>
            </a:pPr>
            <a:endParaRPr lang="en-GB" sz="800" b="1" dirty="0">
              <a:solidFill>
                <a:srgbClr val="FFFF00"/>
              </a:solidFill>
            </a:endParaRPr>
          </a:p>
          <a:p>
            <a:pPr marL="571500" indent="-395288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FFFF00"/>
                </a:solidFill>
              </a:rPr>
              <a:t>£51.2 million in housing for rent</a:t>
            </a:r>
          </a:p>
          <a:p>
            <a:pPr marL="571500" indent="-395288" algn="ctr">
              <a:buFont typeface="Arial" panose="020B0604020202020204" pitchFamily="34" charset="0"/>
              <a:buChar char="•"/>
            </a:pPr>
            <a:endParaRPr lang="en-GB" sz="800" b="1" dirty="0" smtClean="0">
              <a:solidFill>
                <a:srgbClr val="FFFF00"/>
              </a:solidFill>
            </a:endParaRPr>
          </a:p>
          <a:p>
            <a:pPr marL="571500" indent="-395288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FFFF00"/>
                </a:solidFill>
              </a:rPr>
              <a:t>£3.1 </a:t>
            </a:r>
            <a:r>
              <a:rPr lang="en-GB" sz="3600" b="1" dirty="0">
                <a:solidFill>
                  <a:srgbClr val="FFFF00"/>
                </a:solidFill>
              </a:rPr>
              <a:t>million </a:t>
            </a:r>
            <a:r>
              <a:rPr lang="en-GB" sz="3600" b="1" dirty="0" smtClean="0">
                <a:solidFill>
                  <a:srgbClr val="FFFF00"/>
                </a:solidFill>
              </a:rPr>
              <a:t>in care homes</a:t>
            </a:r>
          </a:p>
          <a:p>
            <a:r>
              <a:rPr lang="en-GB" dirty="0" smtClean="0"/>
              <a:t> </a:t>
            </a:r>
            <a:r>
              <a:rPr lang="en-GB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MP90034196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0555" y="1268760"/>
            <a:ext cx="1893938" cy="1224136"/>
          </a:xfrm>
          <a:prstGeom prst="rect">
            <a:avLst/>
          </a:prstGeom>
        </p:spPr>
      </p:pic>
      <p:pic>
        <p:nvPicPr>
          <p:cNvPr id="11" name="Picture 10" descr="MP900341963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207" y="1268760"/>
            <a:ext cx="1880557" cy="1224136"/>
          </a:xfrm>
          <a:prstGeom prst="rect">
            <a:avLst/>
          </a:prstGeom>
        </p:spPr>
      </p:pic>
      <p:pic>
        <p:nvPicPr>
          <p:cNvPr id="12" name="Picture 11" descr="MP900341963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4493" y="1268760"/>
            <a:ext cx="19019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92364" y="5373216"/>
            <a:ext cx="7008028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r>
              <a:rPr lang="en-GB" sz="4000" b="1" dirty="0" smtClean="0">
                <a:solidFill>
                  <a:schemeClr val="bg1"/>
                </a:solidFill>
              </a:rPr>
              <a:t>What happens next?</a:t>
            </a: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9600" b="1" dirty="0" smtClean="0">
                <a:solidFill>
                  <a:srgbClr val="FFFF00"/>
                </a:solidFill>
              </a:rPr>
              <a:t>     </a:t>
            </a:r>
          </a:p>
        </p:txBody>
      </p:sp>
      <p:pic>
        <p:nvPicPr>
          <p:cNvPr id="8" name="Picture 7" descr="MP90034196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5616" y="620688"/>
            <a:ext cx="6984776" cy="4752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827584" y="404664"/>
            <a:ext cx="7344816" cy="5544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400" b="1" dirty="0" smtClean="0">
                <a:solidFill>
                  <a:schemeClr val="bg1"/>
                </a:solidFill>
              </a:rPr>
              <a:t>Our </a:t>
            </a:r>
            <a:r>
              <a:rPr lang="en-GB" sz="4400" b="1" dirty="0" smtClean="0">
                <a:solidFill>
                  <a:schemeClr val="bg1"/>
                </a:solidFill>
              </a:rPr>
              <a:t>Spending </a:t>
            </a:r>
            <a:r>
              <a:rPr lang="en-GB" sz="4400" b="1" dirty="0">
                <a:solidFill>
                  <a:schemeClr val="bg1"/>
                </a:solidFill>
              </a:rPr>
              <a:t>C</a:t>
            </a:r>
            <a:r>
              <a:rPr lang="en-GB" sz="4400" b="1" dirty="0" smtClean="0">
                <a:solidFill>
                  <a:schemeClr val="bg1"/>
                </a:solidFill>
              </a:rPr>
              <a:t>hoices</a:t>
            </a:r>
            <a:endParaRPr lang="en-GB" sz="44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The council’s political groups are working on their </a:t>
            </a:r>
            <a:r>
              <a:rPr lang="en-GB" sz="3200" b="1" dirty="0" smtClean="0">
                <a:solidFill>
                  <a:srgbClr val="FFFF00"/>
                </a:solidFill>
              </a:rPr>
              <a:t>budget proposals </a:t>
            </a:r>
            <a:r>
              <a:rPr lang="en-GB" sz="3200" dirty="0" smtClean="0">
                <a:solidFill>
                  <a:schemeClr val="bg1"/>
                </a:solidFill>
              </a:rPr>
              <a:t>for </a:t>
            </a:r>
            <a:r>
              <a:rPr lang="en-GB" sz="3200" dirty="0" smtClean="0">
                <a:solidFill>
                  <a:schemeClr val="bg1"/>
                </a:solidFill>
              </a:rPr>
              <a:t>2019/20</a:t>
            </a: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endParaRPr lang="en-GB" sz="1000" dirty="0" smtClean="0">
              <a:solidFill>
                <a:schemeClr val="bg1"/>
              </a:solidFill>
            </a:endParaRP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A series of </a:t>
            </a:r>
            <a:r>
              <a:rPr lang="en-GB" sz="3200" b="1" dirty="0" smtClean="0">
                <a:solidFill>
                  <a:srgbClr val="FFFF00"/>
                </a:solidFill>
              </a:rPr>
              <a:t>budget saving measures </a:t>
            </a:r>
            <a:r>
              <a:rPr lang="en-GB" sz="3200" dirty="0" smtClean="0">
                <a:solidFill>
                  <a:schemeClr val="bg1"/>
                </a:solidFill>
              </a:rPr>
              <a:t>have now been developed by Council Officials for councillors to consider</a:t>
            </a:r>
          </a:p>
          <a:p>
            <a:pPr marL="92075">
              <a:tabLst>
                <a:tab pos="7177088" algn="l"/>
              </a:tabLst>
            </a:pPr>
            <a:endParaRPr lang="en-GB" sz="1000" dirty="0" smtClean="0">
              <a:solidFill>
                <a:schemeClr val="bg1"/>
              </a:solidFill>
            </a:endParaRP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The Council’s </a:t>
            </a:r>
            <a:r>
              <a:rPr lang="en-GB" sz="3200" b="1" dirty="0" smtClean="0">
                <a:solidFill>
                  <a:srgbClr val="FFFF00"/>
                </a:solidFill>
              </a:rPr>
              <a:t>budget meeting </a:t>
            </a:r>
            <a:r>
              <a:rPr lang="en-GB" sz="3200" dirty="0" smtClean="0">
                <a:solidFill>
                  <a:schemeClr val="bg1"/>
                </a:solidFill>
              </a:rPr>
              <a:t>will be held on Tuesday 12 February 2019</a:t>
            </a:r>
            <a:endParaRPr lang="en-GB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92075">
              <a:lnSpc>
                <a:spcPct val="150000"/>
              </a:lnSpc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7200800" cy="5400600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solidFill>
                  <a:schemeClr val="tx2"/>
                </a:solidFill>
                <a:cs typeface="Arial" pitchFamily="34" charset="0"/>
              </a:rPr>
              <a:t>                     </a:t>
            </a:r>
            <a:endParaRPr lang="en-GB" sz="4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490736"/>
            <a:ext cx="7776864" cy="53060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450850" indent="-3587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  <a:latin typeface="+mj-lt"/>
              </a:rPr>
              <a:t>Our Spending Choices</a:t>
            </a:r>
          </a:p>
          <a:p>
            <a:pPr marL="450850" indent="-358775" algn="ctr">
              <a:tabLst>
                <a:tab pos="7177088" algn="l"/>
              </a:tabLst>
            </a:pPr>
            <a:endParaRPr lang="en-GB" sz="2800" b="1" dirty="0" smtClean="0">
              <a:solidFill>
                <a:schemeClr val="bg1"/>
              </a:solidFill>
              <a:latin typeface="+mj-lt"/>
            </a:endParaRPr>
          </a:p>
          <a:p>
            <a:pPr marL="450850" indent="-358775">
              <a:buFont typeface="Arial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Find out more about the savings proposals at: </a:t>
            </a:r>
            <a:r>
              <a:rPr lang="en-GB" sz="3200" b="1" dirty="0" smtClean="0">
                <a:solidFill>
                  <a:srgbClr val="FFFF00"/>
                </a:solidFill>
                <a:latin typeface="+mj-lt"/>
              </a:rPr>
              <a:t>www.midlothian.gov.uk/spendingchoices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GB" sz="3200" dirty="0" smtClean="0">
              <a:solidFill>
                <a:schemeClr val="bg1"/>
              </a:solidFill>
              <a:latin typeface="+mj-lt"/>
            </a:endParaRPr>
          </a:p>
          <a:p>
            <a:pPr marL="450850" indent="-358775">
              <a:lnSpc>
                <a:spcPct val="150000"/>
              </a:lnSpc>
              <a:buFont typeface="Arial" pitchFamily="34" charset="0"/>
              <a:buChar char="•"/>
              <a:tabLst>
                <a:tab pos="7177088" algn="l"/>
              </a:tabLst>
            </a:pPr>
            <a:endParaRPr lang="en-GB" sz="1600" dirty="0" smtClean="0">
              <a:solidFill>
                <a:schemeClr val="bg1"/>
              </a:solidFill>
              <a:latin typeface="+mj-lt"/>
            </a:endParaRPr>
          </a:p>
          <a:p>
            <a:pPr marL="450850" indent="-358775">
              <a:buFont typeface="Arial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Email and comments to </a:t>
            </a:r>
            <a:r>
              <a:rPr lang="en-GB" sz="3200" b="1" dirty="0" smtClean="0">
                <a:solidFill>
                  <a:srgbClr val="FFFF00"/>
                </a:solidFill>
                <a:latin typeface="+mj-lt"/>
              </a:rPr>
              <a:t>HaveYourSay@midlothian.gov.uk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  <a:p>
            <a:pPr marL="92075">
              <a:tabLst>
                <a:tab pos="7177088" algn="l"/>
              </a:tabLst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450850" indent="-358775"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7200800" cy="5400600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solidFill>
                  <a:schemeClr val="tx2"/>
                </a:solidFill>
                <a:cs typeface="Arial" pitchFamily="34" charset="0"/>
              </a:rPr>
              <a:t>                     </a:t>
            </a:r>
            <a:endParaRPr lang="en-GB" sz="4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6" name="Picture 5" descr="MP90034196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1052736"/>
            <a:ext cx="7272808" cy="48347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9592" y="404664"/>
            <a:ext cx="7272808" cy="504056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www.midlothian.gov.uk/spendingchoices</a:t>
            </a:r>
            <a:endParaRPr lang="en-GB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28" name="AutoShape 4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165225"/>
            <a:ext cx="1536105" cy="15361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39552" y="488822"/>
            <a:ext cx="8136904" cy="5930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000" b="1" dirty="0"/>
              <a:t>M</a:t>
            </a:r>
            <a:r>
              <a:rPr lang="en-GB" sz="4000" b="1" dirty="0" smtClean="0"/>
              <a:t>aking </a:t>
            </a:r>
            <a:r>
              <a:rPr lang="en-GB" sz="4000" b="1" dirty="0" smtClean="0"/>
              <a:t>a </a:t>
            </a:r>
            <a:r>
              <a:rPr lang="en-GB" sz="4000" b="1" dirty="0" smtClean="0"/>
              <a:t>difference for Midlothian</a:t>
            </a:r>
            <a:endParaRPr lang="en-GB" sz="4000" b="1" dirty="0" smtClean="0"/>
          </a:p>
          <a:p>
            <a:endParaRPr lang="en-GB" sz="1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FF00"/>
                </a:solidFill>
              </a:rPr>
              <a:t>A </a:t>
            </a:r>
            <a:r>
              <a:rPr lang="en-GB" sz="3200" b="1" dirty="0">
                <a:solidFill>
                  <a:srgbClr val="FFFF00"/>
                </a:solidFill>
              </a:rPr>
              <a:t>total of 1,020 new council homes </a:t>
            </a:r>
            <a:r>
              <a:rPr lang="en-GB" sz="3200" b="1" dirty="0" smtClean="0">
                <a:solidFill>
                  <a:srgbClr val="FFFF00"/>
                </a:solidFill>
              </a:rPr>
              <a:t>have been </a:t>
            </a:r>
            <a:r>
              <a:rPr lang="en-GB" sz="3200" b="1" dirty="0">
                <a:solidFill>
                  <a:srgbClr val="FFFF00"/>
                </a:solidFill>
              </a:rPr>
              <a:t>delivered in Midlothian since </a:t>
            </a:r>
            <a:r>
              <a:rPr lang="en-GB" sz="3200" b="1" dirty="0" smtClean="0">
                <a:solidFill>
                  <a:srgbClr val="FFFF00"/>
                </a:solidFill>
              </a:rPr>
              <a:t>2006</a:t>
            </a:r>
          </a:p>
          <a:p>
            <a:pPr algn="ctr"/>
            <a:endParaRPr lang="en-GB" sz="3200" dirty="0" smtClean="0">
              <a:solidFill>
                <a:srgbClr val="FFFF00"/>
              </a:solidFill>
            </a:endParaRPr>
          </a:p>
          <a:p>
            <a:pPr algn="ctr"/>
            <a:endParaRPr lang="en-GB" sz="3200" dirty="0" smtClean="0">
              <a:solidFill>
                <a:srgbClr val="FFFF00"/>
              </a:solidFill>
            </a:endParaRPr>
          </a:p>
          <a:p>
            <a:pPr algn="ctr"/>
            <a:r>
              <a:rPr lang="en-GB" sz="3200" dirty="0">
                <a:solidFill>
                  <a:srgbClr val="FFFF00"/>
                </a:solidFill>
              </a:rPr>
              <a:t>  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rgbClr val="FFFF00"/>
              </a:solidFill>
            </a:endParaRPr>
          </a:p>
          <a:p>
            <a:pPr algn="ctr"/>
            <a:endParaRPr lang="en-GB" b="1" dirty="0" smtClean="0">
              <a:solidFill>
                <a:srgbClr val="FFFF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FF00"/>
                </a:solidFill>
              </a:rPr>
              <a:t>Midlothian </a:t>
            </a:r>
            <a:r>
              <a:rPr lang="en-GB" sz="3200" b="1" dirty="0">
                <a:solidFill>
                  <a:srgbClr val="FFFF00"/>
                </a:solidFill>
              </a:rPr>
              <a:t>is one of only three councils </a:t>
            </a:r>
            <a:r>
              <a:rPr lang="en-GB" sz="3200" b="1" dirty="0" smtClean="0">
                <a:solidFill>
                  <a:srgbClr val="FFFF00"/>
                </a:solidFill>
              </a:rPr>
              <a:t>in Scotland to </a:t>
            </a:r>
            <a:r>
              <a:rPr lang="en-GB" sz="3200" b="1" dirty="0">
                <a:solidFill>
                  <a:srgbClr val="FFFF00"/>
                </a:solidFill>
              </a:rPr>
              <a:t>have increased their </a:t>
            </a:r>
            <a:r>
              <a:rPr lang="en-GB" sz="3200" b="1" dirty="0" smtClean="0">
                <a:solidFill>
                  <a:srgbClr val="FFFF00"/>
                </a:solidFill>
              </a:rPr>
              <a:t>housing stock </a:t>
            </a:r>
            <a:r>
              <a:rPr lang="en-GB" sz="3200" b="1" dirty="0">
                <a:solidFill>
                  <a:srgbClr val="FFFF00"/>
                </a:solidFill>
              </a:rPr>
              <a:t>over the last 10 </a:t>
            </a:r>
            <a:r>
              <a:rPr lang="en-GB" sz="3200" b="1" dirty="0" smtClean="0">
                <a:solidFill>
                  <a:srgbClr val="FFFF00"/>
                </a:solidFill>
              </a:rPr>
              <a:t>years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528" y="2669215"/>
            <a:ext cx="8496944" cy="1407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47" descr="Planning and Building 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60" y="2708606"/>
            <a:ext cx="1387688" cy="13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98501"/>
            <a:ext cx="1411410" cy="13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6770" y="2727013"/>
            <a:ext cx="1346563" cy="129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9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820" y="548680"/>
            <a:ext cx="7704856" cy="5930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400" b="1" dirty="0" smtClean="0"/>
              <a:t>How we’re making a difference</a:t>
            </a:r>
          </a:p>
          <a:p>
            <a:pPr algn="ctr"/>
            <a:endParaRPr lang="en-GB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FF00"/>
                </a:solidFill>
              </a:rPr>
              <a:t>Midlothian is part of a City Region Deal which will see £1.3 </a:t>
            </a:r>
            <a:r>
              <a:rPr lang="en-GB" sz="3200" b="1" dirty="0">
                <a:solidFill>
                  <a:srgbClr val="FFFF00"/>
                </a:solidFill>
              </a:rPr>
              <a:t>billion </a:t>
            </a:r>
            <a:r>
              <a:rPr lang="en-GB" sz="3200" b="1" dirty="0" smtClean="0">
                <a:solidFill>
                  <a:srgbClr val="FFFF00"/>
                </a:solidFill>
              </a:rPr>
              <a:t>invested in Edinburgh and South </a:t>
            </a:r>
            <a:r>
              <a:rPr lang="en-GB" sz="3200" b="1" dirty="0">
                <a:solidFill>
                  <a:srgbClr val="FFFF00"/>
                </a:solidFill>
              </a:rPr>
              <a:t>E</a:t>
            </a:r>
            <a:r>
              <a:rPr lang="en-GB" sz="3200" b="1" dirty="0" smtClean="0">
                <a:solidFill>
                  <a:srgbClr val="FFFF00"/>
                </a:solidFill>
              </a:rPr>
              <a:t>ast Scotland over the next </a:t>
            </a:r>
            <a:r>
              <a:rPr lang="en-GB" sz="3200" b="1" dirty="0">
                <a:solidFill>
                  <a:srgbClr val="FFFF00"/>
                </a:solidFill>
              </a:rPr>
              <a:t>15 </a:t>
            </a:r>
            <a:r>
              <a:rPr lang="en-GB" sz="3200" b="1" dirty="0" smtClean="0">
                <a:solidFill>
                  <a:srgbClr val="FFFF00"/>
                </a:solidFill>
              </a:rPr>
              <a:t>years</a:t>
            </a:r>
          </a:p>
          <a:p>
            <a:pPr algn="ctr"/>
            <a:endParaRPr lang="en-GB" sz="800" b="1" dirty="0" smtClean="0">
              <a:solidFill>
                <a:srgbClr val="FFFF00"/>
              </a:solidFill>
            </a:endParaRP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Midlothian </a:t>
            </a:r>
            <a:r>
              <a:rPr lang="en-GB" sz="2800" dirty="0">
                <a:solidFill>
                  <a:schemeClr val="bg1"/>
                </a:solidFill>
              </a:rPr>
              <a:t>can expect to benefit </a:t>
            </a:r>
            <a:r>
              <a:rPr lang="en-GB" sz="2800" dirty="0" smtClean="0">
                <a:solidFill>
                  <a:schemeClr val="bg1"/>
                </a:solidFill>
              </a:rPr>
              <a:t>from a regional </a:t>
            </a:r>
            <a:r>
              <a:rPr lang="en-GB" sz="2800" dirty="0">
                <a:solidFill>
                  <a:schemeClr val="bg1"/>
                </a:solidFill>
              </a:rPr>
              <a:t>skills </a:t>
            </a:r>
            <a:r>
              <a:rPr lang="en-GB" sz="2800" dirty="0" smtClean="0">
                <a:solidFill>
                  <a:schemeClr val="bg1"/>
                </a:solidFill>
              </a:rPr>
              <a:t>programme </a:t>
            </a:r>
            <a:r>
              <a:rPr lang="en-GB" sz="2800" dirty="0">
                <a:solidFill>
                  <a:schemeClr val="bg1"/>
                </a:solidFill>
              </a:rPr>
              <a:t>and </a:t>
            </a:r>
            <a:r>
              <a:rPr lang="en-GB" sz="2800" dirty="0" smtClean="0">
                <a:solidFill>
                  <a:schemeClr val="bg1"/>
                </a:solidFill>
              </a:rPr>
              <a:t>potentially from ‘centres </a:t>
            </a:r>
            <a:r>
              <a:rPr lang="en-GB" sz="2800" dirty="0">
                <a:solidFill>
                  <a:schemeClr val="bg1"/>
                </a:solidFill>
              </a:rPr>
              <a:t>of </a:t>
            </a:r>
            <a:r>
              <a:rPr lang="en-GB" sz="2800" dirty="0" smtClean="0">
                <a:solidFill>
                  <a:schemeClr val="bg1"/>
                </a:solidFill>
              </a:rPr>
              <a:t>excellence’ - like the </a:t>
            </a:r>
            <a:r>
              <a:rPr lang="en-GB" sz="2800" dirty="0">
                <a:solidFill>
                  <a:schemeClr val="bg1"/>
                </a:solidFill>
              </a:rPr>
              <a:t>digital centre of excellence </a:t>
            </a:r>
            <a:r>
              <a:rPr lang="en-GB" sz="2800" dirty="0" smtClean="0">
                <a:solidFill>
                  <a:schemeClr val="bg1"/>
                </a:solidFill>
              </a:rPr>
              <a:t>at Newbattle High School, </a:t>
            </a:r>
            <a:r>
              <a:rPr lang="en-GB" sz="2800" dirty="0">
                <a:solidFill>
                  <a:schemeClr val="bg1"/>
                </a:solidFill>
              </a:rPr>
              <a:t>and the </a:t>
            </a:r>
            <a:r>
              <a:rPr lang="en-GB" sz="2800" dirty="0" smtClean="0">
                <a:solidFill>
                  <a:schemeClr val="bg1"/>
                </a:solidFill>
              </a:rPr>
              <a:t>one planned for </a:t>
            </a:r>
            <a:r>
              <a:rPr lang="en-GB" sz="2800" dirty="0">
                <a:solidFill>
                  <a:schemeClr val="bg1"/>
                </a:solidFill>
              </a:rPr>
              <a:t>creative industries at </a:t>
            </a:r>
            <a:r>
              <a:rPr lang="en-GB" sz="2800" dirty="0" smtClean="0">
                <a:solidFill>
                  <a:schemeClr val="bg1"/>
                </a:solidFill>
              </a:rPr>
              <a:t>the new Shawfair </a:t>
            </a:r>
            <a:r>
              <a:rPr lang="en-GB" sz="2800" dirty="0">
                <a:solidFill>
                  <a:schemeClr val="bg1"/>
                </a:solidFill>
              </a:rPr>
              <a:t>High </a:t>
            </a:r>
            <a:r>
              <a:rPr lang="en-GB" sz="2800" dirty="0" smtClean="0">
                <a:solidFill>
                  <a:schemeClr val="bg1"/>
                </a:solidFill>
              </a:rPr>
              <a:t>School</a:t>
            </a:r>
          </a:p>
          <a:p>
            <a:pPr algn="ctr"/>
            <a:endParaRPr lang="en-GB" sz="800" dirty="0" smtClean="0"/>
          </a:p>
          <a:p>
            <a:pPr algn="ctr"/>
            <a:endParaRPr lang="en-GB" sz="1200" dirty="0" smtClean="0"/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0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3217" y="476672"/>
            <a:ext cx="7848872" cy="12961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5400" b="1" dirty="0" smtClean="0">
                <a:solidFill>
                  <a:schemeClr val="bg1"/>
                </a:solidFill>
              </a:rPr>
              <a:t>Our spending challenge…</a:t>
            </a:r>
            <a:endParaRPr lang="en-GB" sz="54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140968"/>
            <a:ext cx="8136904" cy="3338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poundSigns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580" y="2115735"/>
            <a:ext cx="7740860" cy="45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xfrm>
            <a:off x="467544" y="332656"/>
            <a:ext cx="8157592" cy="6048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0" indent="0" algn="ctr">
              <a:spcBef>
                <a:spcPct val="20000"/>
              </a:spcBef>
              <a:buNone/>
            </a:pPr>
            <a:r>
              <a:rPr kumimoji="0" lang="en-GB" sz="4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Most of the council’s money comes from </a:t>
            </a:r>
            <a:r>
              <a:rPr lang="en-GB" sz="4400" b="1" dirty="0" smtClean="0">
                <a:solidFill>
                  <a:schemeClr val="bg1"/>
                </a:solidFill>
                <a:cs typeface="Arial" pitchFamily="34" charset="0"/>
              </a:rPr>
              <a:t>government funding</a:t>
            </a:r>
          </a:p>
          <a:p>
            <a:pPr marL="92075" lvl="0">
              <a:spcBef>
                <a:spcPct val="20000"/>
              </a:spcBef>
            </a:pPr>
            <a:endParaRPr kumimoji="0" lang="en-GB" sz="36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 algn="r">
              <a:spcBef>
                <a:spcPct val="20000"/>
              </a:spcBef>
            </a:pPr>
            <a:endParaRPr kumimoji="0" lang="en-GB" sz="24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lvl="0" indent="0" algn="r">
              <a:spcBef>
                <a:spcPct val="20000"/>
              </a:spcBef>
              <a:buNone/>
            </a:pPr>
            <a:r>
              <a:rPr kumimoji="0" lang="en-GB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2019/20 (estimated)</a:t>
            </a:r>
          </a:p>
          <a:p>
            <a:pPr marL="92075" lvl="0">
              <a:spcBef>
                <a:spcPct val="20000"/>
              </a:spcBef>
            </a:pPr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 algn="r">
              <a:spcBef>
                <a:spcPct val="20000"/>
              </a:spcBef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r>
              <a:rPr lang="en-GB" sz="3600" dirty="0" smtClean="0">
                <a:solidFill>
                  <a:schemeClr val="bg1"/>
                </a:solidFill>
                <a:cs typeface="Arial" pitchFamily="34" charset="0"/>
              </a:rPr>
              <a:t>                           </a:t>
            </a: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42667468"/>
              </p:ext>
            </p:extLst>
          </p:nvPr>
        </p:nvGraphicFramePr>
        <p:xfrm>
          <a:off x="1763688" y="1988840"/>
          <a:ext cx="71287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25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5536" y="5805264"/>
            <a:ext cx="84249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28083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31813" indent="-358775" algn="l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... but this is likely </a:t>
            </a:r>
          </a:p>
          <a:p>
            <a:pPr marL="531813" indent="-358775" algn="l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to be </a:t>
            </a:r>
            <a:r>
              <a:rPr lang="en-GB" sz="3600" b="1" dirty="0" smtClean="0">
                <a:solidFill>
                  <a:srgbClr val="FFFF00"/>
                </a:solidFill>
                <a:cs typeface="Arial" pitchFamily="34" charset="0"/>
              </a:rPr>
              <a:t>much less</a:t>
            </a:r>
          </a:p>
          <a:p>
            <a:pPr marL="531813" indent="-358775" algn="l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in future years </a:t>
            </a:r>
          </a:p>
          <a:p>
            <a:pPr marL="531813" indent="-531813" algn="l"/>
            <a:endParaRPr lang="en-GB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l"/>
            <a:endParaRPr lang="en-GB" sz="1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54013"/>
              </p:ext>
            </p:extLst>
          </p:nvPr>
        </p:nvGraphicFramePr>
        <p:xfrm>
          <a:off x="4932040" y="404664"/>
          <a:ext cx="2736304" cy="191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 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2000" b="1" dirty="0" smtClean="0">
                          <a:solidFill>
                            <a:srgbClr val="FFFF00"/>
                          </a:solidFill>
                        </a:rPr>
                        <a:t>£</a:t>
                      </a:r>
                      <a:endParaRPr lang="en-GB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7020272" y="1700808"/>
            <a:ext cx="504056" cy="576064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724128" y="1124744"/>
            <a:ext cx="576064" cy="21602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76056" y="476672"/>
            <a:ext cx="576064" cy="576064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72200" y="1340768"/>
            <a:ext cx="648072" cy="36004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25144"/>
            <a:ext cx="1440160" cy="13626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55576" y="3065284"/>
            <a:ext cx="77768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endParaRPr lang="en-GB" sz="1200" b="1" dirty="0" smtClean="0">
              <a:solidFill>
                <a:srgbClr val="4274B0"/>
              </a:solidFill>
              <a:cs typeface="Arial" pitchFamily="34" charset="0"/>
            </a:endParaRPr>
          </a:p>
          <a:p>
            <a:pPr marL="173038" algn="ctr"/>
            <a:r>
              <a:rPr lang="en-GB" sz="4000" b="1" dirty="0" smtClean="0">
                <a:solidFill>
                  <a:srgbClr val="4274B0"/>
                </a:solidFill>
                <a:cs typeface="Arial" pitchFamily="34" charset="0"/>
              </a:rPr>
              <a:t>Greater demand for services also means that costs will go up...</a:t>
            </a:r>
          </a:p>
          <a:p>
            <a:pPr marL="173038"/>
            <a:endParaRPr lang="en-GB" sz="3600" b="1" dirty="0" smtClean="0">
              <a:solidFill>
                <a:srgbClr val="4274B0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7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25144"/>
            <a:ext cx="1440160" cy="138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25144"/>
            <a:ext cx="1440160" cy="137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2" descr="C:\Users\russeld2\AppData\Local\Microsoft\Windows\Temporary Internet Files\Content.Word\Roads main &amp; street l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25144"/>
            <a:ext cx="1440160" cy="13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8" descr="C:\Users\russeld2\AppData\Local\Microsoft\Windows\Temporary Internet Files\Content.Word\Sport &amp; Leis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725144"/>
            <a:ext cx="1440160" cy="138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932040" y="2348880"/>
            <a:ext cx="2736304" cy="504056"/>
          </a:xfrm>
          <a:prstGeom prst="rect">
            <a:avLst/>
          </a:prstGeom>
          <a:solidFill>
            <a:srgbClr val="4274B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Government Funding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548680"/>
            <a:ext cx="7848872" cy="20882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5400" b="1" dirty="0" smtClean="0">
                <a:solidFill>
                  <a:schemeClr val="bg1"/>
                </a:solidFill>
              </a:rPr>
              <a:t>Why is the demand for services growing?</a:t>
            </a:r>
            <a:endParaRPr lang="en-GB" sz="54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140968"/>
            <a:ext cx="8136904" cy="3338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poundSigns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5616" y="2780928"/>
            <a:ext cx="6984776" cy="3751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5536" y="5903406"/>
            <a:ext cx="8352928" cy="819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731" y="433182"/>
            <a:ext cx="7020780" cy="58497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73038" algn="l"/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Our population is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90,090</a:t>
            </a: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and growing fast. By 2026 it will be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100,410  </a:t>
            </a:r>
          </a:p>
          <a:p>
            <a:pPr marL="173038" algn="l"/>
            <a:endParaRPr lang="en-GB" sz="12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 marL="173038" algn="l"/>
            <a:endParaRPr lang="en-GB" sz="1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The number of school places will go up from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12,528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mtClean="0">
                <a:solidFill>
                  <a:schemeClr val="bg1"/>
                </a:solidFill>
                <a:cs typeface="Arial" pitchFamily="34" charset="0"/>
              </a:rPr>
              <a:t>to</a:t>
            </a:r>
            <a:r>
              <a:rPr lang="en-GB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b="1" smtClean="0">
                <a:solidFill>
                  <a:srgbClr val="FFFF00"/>
                </a:solidFill>
                <a:cs typeface="Arial" pitchFamily="34" charset="0"/>
              </a:rPr>
              <a:t>15,814</a:t>
            </a:r>
            <a:r>
              <a:rPr lang="en-GB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mtClean="0">
                <a:solidFill>
                  <a:schemeClr val="bg1"/>
                </a:solidFill>
                <a:cs typeface="Arial" pitchFamily="34" charset="0"/>
              </a:rPr>
              <a:t>by 2026</a:t>
            </a:r>
            <a:endParaRPr lang="en-GB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endParaRPr lang="en-GB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endParaRPr lang="en-GB" sz="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The number of people aged 65 or over is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16,392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.  By 2026, this will be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20,236</a:t>
            </a:r>
          </a:p>
          <a:p>
            <a:pPr marL="173038" algn="l"/>
            <a:endParaRPr lang="en-GB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The number over 75 will rise from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6,804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 to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9,565 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by 2026 - an increase of 40%</a:t>
            </a:r>
          </a:p>
          <a:p>
            <a:pPr algn="l"/>
            <a:endParaRPr lang="en-GB" sz="1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026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40" y="1885140"/>
            <a:ext cx="1392301" cy="131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55576" y="414908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7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89" y="4966117"/>
            <a:ext cx="1400195" cy="1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66" y="396687"/>
            <a:ext cx="1364215" cy="13041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russeld2\AppData\Local\Microsoft\Windows\Temporary Internet Files\Content.Word\Staffing cost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724" y="3386781"/>
            <a:ext cx="1392301" cy="131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676</Words>
  <Application>Microsoft Office PowerPoint</Application>
  <PresentationFormat>On-screen Show (4:3)</PresentationFormat>
  <Paragraphs>276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Midlothian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russeld2</dc:creator>
  <cp:lastModifiedBy>russeld2</cp:lastModifiedBy>
  <cp:revision>318</cp:revision>
  <cp:lastPrinted>2018-11-01T09:29:12Z</cp:lastPrinted>
  <dcterms:created xsi:type="dcterms:W3CDTF">2017-06-28T13:21:23Z</dcterms:created>
  <dcterms:modified xsi:type="dcterms:W3CDTF">2019-01-29T14:51:54Z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