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6" r:id="rId2"/>
    <p:sldId id="304" r:id="rId3"/>
    <p:sldId id="295" r:id="rId4"/>
    <p:sldId id="262" r:id="rId5"/>
    <p:sldId id="272" r:id="rId6"/>
    <p:sldId id="315" r:id="rId7"/>
    <p:sldId id="322" r:id="rId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Fairley" initials="GF" lastIdx="14" clrIdx="0">
    <p:extLst>
      <p:ext uri="{19B8F6BF-5375-455C-9EA6-DF929625EA0E}">
        <p15:presenceInfo xmlns:p15="http://schemas.microsoft.com/office/powerpoint/2012/main" userId="S-1-5-21-80640775-1203049266-2091147243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283BE"/>
    <a:srgbClr val="FFDB69"/>
    <a:srgbClr val="4478B6"/>
    <a:srgbClr val="CCECFF"/>
    <a:srgbClr val="FFFFCC"/>
    <a:srgbClr val="4274B0"/>
    <a:srgbClr val="FFCE33"/>
    <a:srgbClr val="C6605E"/>
    <a:srgbClr val="618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94660"/>
  </p:normalViewPr>
  <p:slideViewPr>
    <p:cSldViewPr>
      <p:cViewPr varScale="1">
        <p:scale>
          <a:sx n="90" d="100"/>
          <a:sy n="90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48"/>
      <c:depthPercent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08536785241682E-2"/>
          <c:y val="0"/>
          <c:w val="0.70816867746060064"/>
          <c:h val="0.994794178898736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</c:spPr>
          <c:explosion val="11"/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0-0A63-4812-B9BF-2C5EEB2F50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3EFF-4B6A-B679-B90085A1415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EFF-4B6A-B679-B90085A1415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3EFF-4B6A-B679-B90085A1415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3EFF-4B6A-B679-B90085A1415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3EFF-4B6A-B679-B90085A14157}"/>
              </c:ext>
            </c:extLst>
          </c:dPt>
          <c:cat>
            <c:strRef>
              <c:f>Sheet1!$A$2:$A$4</c:f>
              <c:strCache>
                <c:ptCount val="3"/>
                <c:pt idx="0">
                  <c:v>Government funding</c:v>
                </c:pt>
                <c:pt idx="1">
                  <c:v>Council Tax income</c:v>
                </c:pt>
                <c:pt idx="2">
                  <c:v>Shortfall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153.20599999999999</c:v>
                </c:pt>
                <c:pt idx="1">
                  <c:v>48.655999999999999</c:v>
                </c:pt>
                <c:pt idx="2" formatCode="0.000">
                  <c:v>11.522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FF-4B6A-B679-B90085A14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0.06061</cdr:x>
      <cdr:y>0.54545</cdr:y>
    </cdr:from>
    <cdr:to>
      <cdr:x>0.67447</cdr:x>
      <cdr:y>0.83636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32048" y="2160240"/>
          <a:ext cx="4376080" cy="11521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800" b="1" dirty="0" smtClean="0">
              <a:solidFill>
                <a:schemeClr val="bg1"/>
              </a:solidFill>
            </a:rPr>
            <a:t>Scottish Government Funding</a:t>
          </a:r>
          <a:endParaRPr lang="en-US" sz="2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0.69697</cdr:x>
      <cdr:y>0.10936</cdr:y>
    </cdr:from>
    <cdr:to>
      <cdr:x>0.94949</cdr:x>
      <cdr:y>0.30936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968552" y="433121"/>
          <a:ext cx="1800200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b="1" dirty="0" smtClean="0"/>
            <a:t>Budget Gap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0.61616</cdr:x>
      <cdr:y>0.15209</cdr:y>
    </cdr:from>
    <cdr:to>
      <cdr:x>0.69697</cdr:x>
      <cdr:y>0.16364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H="1" flipV="1">
          <a:off x="4392487" y="602352"/>
          <a:ext cx="576063" cy="4571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0.28283</cdr:x>
      <cdr:y>0.03636</cdr:y>
    </cdr:from>
    <cdr:to>
      <cdr:x>0.44444</cdr:x>
      <cdr:y>0.16364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2016224" y="144016"/>
          <a:ext cx="1152128" cy="504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 smtClean="0"/>
            <a:t> </a:t>
          </a:r>
          <a:r>
            <a:rPr lang="en-US" sz="3200" b="1" dirty="0" smtClean="0"/>
            <a:t>23%</a:t>
          </a:r>
          <a:endParaRPr lang="en-US" sz="3200" b="1" dirty="0"/>
        </a:p>
      </cdr:txBody>
    </cdr:sp>
  </cdr:relSizeAnchor>
  <cdr:relSizeAnchor xmlns:cdr="http://schemas.openxmlformats.org/drawingml/2006/chartDrawing">
    <cdr:from>
      <cdr:x>0.29798</cdr:x>
      <cdr:y>0.43636</cdr:y>
    </cdr:from>
    <cdr:to>
      <cdr:x>0.4596</cdr:x>
      <cdr:y>0.56363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124236" y="1728197"/>
          <a:ext cx="1152128" cy="504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3200" b="1" dirty="0" smtClean="0">
              <a:solidFill>
                <a:schemeClr val="bg1"/>
              </a:solidFill>
            </a:rPr>
            <a:t>72.%</a:t>
          </a:r>
          <a:endParaRPr lang="en-US" sz="3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0.47951</cdr:x>
      <cdr:y>0.1</cdr:y>
    </cdr:from>
    <cdr:to>
      <cdr:x>0.62802</cdr:x>
      <cdr:y>0.22727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3487361" y="396049"/>
          <a:ext cx="1080099" cy="5040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2800" b="1" dirty="0" smtClean="0"/>
            <a:t> 5%</a:t>
          </a:r>
          <a:endParaRPr lang="en-US" sz="2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6B3F6BA4-25CF-4C9C-9D71-5E94F697B086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3F415654-D0FF-4377-B1D7-0E86C82681A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2D1B5CD4-5498-45BD-81B3-CB7657957023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08334BB3-EF52-47EE-94F9-CBAFA3FA89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3" name="Picture 12" descr="mid_logo4col_LS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5616" y="6013059"/>
            <a:ext cx="1389623" cy="413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68EC-725E-40D4-BA76-402264D4090C}" type="datetimeFigureOut">
              <a:rPr lang="en-GB" smtClean="0"/>
              <a:pPr/>
              <a:t>01/02/2019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5DE8-60DB-41EB-A785-270C956471D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dlothian.cmis.uk.com/live/Meetings/tabid/70/ctl/ViewMeetingPublic/mid/397/Meeting/929/Committee/10/SelectedTab/Documents/Default.aspx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3140968"/>
            <a:ext cx="8136904" cy="3338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poundSigns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1772816"/>
            <a:ext cx="7828243" cy="463418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54160" y="347954"/>
            <a:ext cx="7469619" cy="113218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4400" b="1" dirty="0" smtClean="0">
                <a:solidFill>
                  <a:schemeClr val="bg1"/>
                </a:solidFill>
              </a:rPr>
              <a:t>Our spending challenge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733256"/>
            <a:ext cx="1656184" cy="5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3568" y="476672"/>
            <a:ext cx="7920880" cy="5760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tabLst>
                <a:tab pos="7177088" algn="l"/>
              </a:tabLst>
            </a:pPr>
            <a:endParaRPr lang="en-GB" sz="1200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In 2019/20 we would need to invest </a:t>
            </a:r>
          </a:p>
          <a:p>
            <a:pPr marL="92075" algn="ctr">
              <a:tabLst>
                <a:tab pos="7177088" algn="l"/>
              </a:tabLst>
            </a:pPr>
            <a:r>
              <a:rPr lang="en-GB" sz="8000" b="1" dirty="0" smtClean="0">
                <a:solidFill>
                  <a:srgbClr val="FFFF00"/>
                </a:solidFill>
              </a:rPr>
              <a:t>£215.518 million</a:t>
            </a:r>
          </a:p>
          <a:p>
            <a:pPr marL="92075" algn="ctr">
              <a:tabLst>
                <a:tab pos="7177088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t</a:t>
            </a:r>
            <a:r>
              <a:rPr lang="en-GB" sz="3200" b="1" dirty="0" smtClean="0">
                <a:solidFill>
                  <a:schemeClr val="bg1"/>
                </a:solidFill>
              </a:rPr>
              <a:t>o continue to provide local services</a:t>
            </a:r>
            <a:r>
              <a:rPr lang="en-GB" sz="3600" b="1" dirty="0" smtClean="0">
                <a:solidFill>
                  <a:schemeClr val="bg1"/>
                </a:solidFill>
              </a:rPr>
              <a:t>…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3140968"/>
            <a:ext cx="8496944" cy="322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poundSigns 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8396" y="3284984"/>
            <a:ext cx="5755850" cy="31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39552" y="548680"/>
            <a:ext cx="7992888" cy="57606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lvl="0" algn="ctr">
              <a:spcBef>
                <a:spcPct val="20000"/>
              </a:spcBef>
            </a:pPr>
            <a:r>
              <a:rPr kumimoji="0" lang="en-GB" sz="4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Most of the council’s money comes from </a:t>
            </a:r>
            <a:r>
              <a:rPr lang="en-GB" sz="4400" b="1" dirty="0" smtClean="0">
                <a:solidFill>
                  <a:schemeClr val="bg1"/>
                </a:solidFill>
                <a:cs typeface="Arial" pitchFamily="34" charset="0"/>
              </a:rPr>
              <a:t>government funding</a:t>
            </a: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 algn="r">
              <a:spcBef>
                <a:spcPct val="20000"/>
              </a:spcBef>
            </a:pPr>
            <a:endParaRPr kumimoji="0" lang="en-GB" sz="24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 algn="r">
              <a:spcBef>
                <a:spcPct val="20000"/>
              </a:spcBef>
            </a:pPr>
            <a:r>
              <a:rPr kumimoji="0" lang="en-GB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2019/20 (estimated)</a:t>
            </a:r>
          </a:p>
          <a:p>
            <a:pPr marL="92075" lvl="0">
              <a:spcBef>
                <a:spcPct val="20000"/>
              </a:spcBef>
            </a:pPr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92075" lvl="0" algn="r">
              <a:spcBef>
                <a:spcPct val="20000"/>
              </a:spcBef>
            </a:pPr>
            <a:endParaRPr lang="en-GB" sz="36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 lvl="0">
              <a:spcBef>
                <a:spcPct val="20000"/>
              </a:spcBef>
            </a:pPr>
            <a:r>
              <a:rPr lang="en-GB" sz="3600" dirty="0" smtClean="0">
                <a:solidFill>
                  <a:schemeClr val="bg1"/>
                </a:solidFill>
                <a:cs typeface="Arial" pitchFamily="34" charset="0"/>
              </a:rPr>
              <a:t>                           </a:t>
            </a: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71404882"/>
              </p:ext>
            </p:extLst>
          </p:nvPr>
        </p:nvGraphicFramePr>
        <p:xfrm>
          <a:off x="1835696" y="2132856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708920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Council Tax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5962131"/>
            <a:ext cx="2789702" cy="63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28" y="260647"/>
            <a:ext cx="3667290" cy="313421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6213" indent="-176213">
              <a:tabLst>
                <a:tab pos="363538" algn="l"/>
              </a:tabLst>
            </a:pPr>
            <a:r>
              <a:rPr lang="en-GB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r>
              <a:rPr lang="en-GB" sz="4000" b="1" dirty="0" smtClean="0">
                <a:solidFill>
                  <a:schemeClr val="bg1"/>
                </a:solidFill>
                <a:cs typeface="Arial" pitchFamily="34" charset="0"/>
              </a:rPr>
              <a:t>ut this is  </a:t>
            </a:r>
            <a:r>
              <a:rPr lang="en-GB" sz="4000" b="1" dirty="0" smtClean="0">
                <a:solidFill>
                  <a:srgbClr val="FFFF00"/>
                </a:solidFill>
                <a:cs typeface="Arial" pitchFamily="34" charset="0"/>
              </a:rPr>
              <a:t>reducing</a:t>
            </a:r>
            <a:r>
              <a:rPr lang="en-GB" sz="4000" b="1" dirty="0" smtClean="0">
                <a:solidFill>
                  <a:schemeClr val="bg1"/>
                </a:solidFill>
                <a:cs typeface="Arial" pitchFamily="34" charset="0"/>
              </a:rPr>
              <a:t>     every  year, while…</a:t>
            </a:r>
          </a:p>
          <a:p>
            <a:pPr marL="531813" indent="-531813" algn="l"/>
            <a:endParaRPr lang="en-GB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l"/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0690" y="3447848"/>
            <a:ext cx="4104456" cy="301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3038" algn="ctr"/>
            <a:endParaRPr lang="en-GB" sz="1200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173038" algn="ctr"/>
            <a:r>
              <a:rPr lang="en-GB" sz="4000" b="1" dirty="0" smtClean="0">
                <a:solidFill>
                  <a:schemeClr val="accent1"/>
                </a:solidFill>
                <a:cs typeface="Arial" pitchFamily="34" charset="0"/>
              </a:rPr>
              <a:t>…a growing population means </a:t>
            </a:r>
            <a:r>
              <a:rPr lang="en-GB" sz="4000" b="1" dirty="0">
                <a:solidFill>
                  <a:schemeClr val="accent1"/>
                </a:solidFill>
                <a:cs typeface="Arial" pitchFamily="34" charset="0"/>
              </a:rPr>
              <a:t>that costs </a:t>
            </a:r>
            <a:r>
              <a:rPr lang="en-GB" sz="4000" b="1" dirty="0" smtClean="0">
                <a:solidFill>
                  <a:schemeClr val="accent1"/>
                </a:solidFill>
                <a:cs typeface="Arial" pitchFamily="34" charset="0"/>
              </a:rPr>
              <a:t>are going </a:t>
            </a:r>
            <a:r>
              <a:rPr lang="en-GB" sz="4000" b="1" dirty="0">
                <a:solidFill>
                  <a:schemeClr val="accent1"/>
                </a:solidFill>
                <a:cs typeface="Arial" pitchFamily="34" charset="0"/>
              </a:rPr>
              <a:t>up</a:t>
            </a:r>
            <a:r>
              <a:rPr lang="en-GB" sz="4000" b="1" dirty="0" smtClean="0">
                <a:solidFill>
                  <a:schemeClr val="accent1"/>
                </a:solidFill>
                <a:cs typeface="Arial" pitchFamily="34" charset="0"/>
              </a:rPr>
              <a:t>...</a:t>
            </a:r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3038"/>
            <a:endParaRPr lang="en-GB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" name="Picture 20" descr="C:\Users\russeld2\AppData\Local\Microsoft\Windows\Temporary Internet Files\Content.Word\Children's 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201" y="3866095"/>
            <a:ext cx="1150545" cy="110625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17" descr="C:\Users\russeld2\AppData\Local\Microsoft\Windows\Temporary Internet Files\Content.Word\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517" y="3878532"/>
            <a:ext cx="1138718" cy="107742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7" descr="C:\Users\russeld2\AppData\Local\Microsoft\Windows\Temporary Internet Files\Content.Word\Health &amp; soc c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54" y="5027195"/>
            <a:ext cx="1130692" cy="108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6563069" y="679930"/>
            <a:ext cx="1524708" cy="2324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4771" y="632365"/>
            <a:ext cx="1152128" cy="111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26420" y="1887818"/>
            <a:ext cx="1173564" cy="1116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6" name="Picture 25" descr="C:\Users\russeld2\AppData\Local\Microsoft\Windows\Temporary Internet Files\Content.Word\Street cleaning et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2517" y="4997772"/>
            <a:ext cx="1092816" cy="11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Down Arrow 26"/>
          <p:cNvSpPr/>
          <p:nvPr/>
        </p:nvSpPr>
        <p:spPr>
          <a:xfrm rot="10800000">
            <a:off x="3235006" y="3915116"/>
            <a:ext cx="1391914" cy="218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79512" y="5949280"/>
            <a:ext cx="85689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6864" cy="58326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cs typeface="Arial" pitchFamily="34" charset="0"/>
              </a:rPr>
              <a:t>Next year </a:t>
            </a:r>
            <a:r>
              <a:rPr lang="en-GB" sz="2800" b="1" dirty="0" smtClean="0">
                <a:solidFill>
                  <a:schemeClr val="bg1"/>
                </a:solidFill>
                <a:cs typeface="Arial" pitchFamily="34" charset="0"/>
              </a:rPr>
              <a:t>(April 2019 to March 2020)</a:t>
            </a:r>
          </a:p>
          <a:p>
            <a:endParaRPr lang="en-GB" sz="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/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The council is facing a budget shortfall of... </a:t>
            </a:r>
          </a:p>
          <a:p>
            <a:r>
              <a:rPr lang="en-GB" sz="9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z="8800" b="1" dirty="0" smtClean="0">
                <a:solidFill>
                  <a:srgbClr val="FFFF00"/>
                </a:solidFill>
                <a:cs typeface="Arial" pitchFamily="34" charset="0"/>
              </a:rPr>
              <a:t>£9.739 million</a:t>
            </a:r>
          </a:p>
          <a:p>
            <a:endParaRPr lang="en-GB" sz="1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 algn="l">
              <a:tabLst>
                <a:tab pos="625475" algn="l"/>
              </a:tabLst>
            </a:pPr>
            <a:endParaRPr lang="en-GB" sz="8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92075">
              <a:spcBef>
                <a:spcPts val="600"/>
              </a:spcBef>
              <a:tabLst>
                <a:tab pos="625475" algn="l"/>
              </a:tabLst>
            </a:pP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(The difference between what the council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needs to spend </a:t>
            </a: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to keep services at current levels and the amount it </a:t>
            </a:r>
            <a:r>
              <a:rPr lang="en-GB" b="1" dirty="0" smtClean="0">
                <a:solidFill>
                  <a:srgbClr val="FFFF00"/>
                </a:solidFill>
                <a:cs typeface="Arial" pitchFamily="34" charset="0"/>
              </a:rPr>
              <a:t>expects to get</a:t>
            </a:r>
            <a:r>
              <a:rPr lang="en-GB" b="1" dirty="0" smtClean="0">
                <a:solidFill>
                  <a:schemeClr val="bg1"/>
                </a:solidFill>
                <a:cs typeface="Arial" pitchFamily="34" charset="0"/>
              </a:rPr>
              <a:t>) </a:t>
            </a:r>
            <a:endParaRPr lang="en-GB" sz="1000" dirty="0" smtClean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476672"/>
            <a:ext cx="7920880" cy="5976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8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8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36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1600" dirty="0" smtClean="0">
              <a:solidFill>
                <a:schemeClr val="bg1"/>
              </a:solidFill>
            </a:endParaRPr>
          </a:p>
          <a:p>
            <a:pPr marL="893763" indent="-893763" algn="ctr"/>
            <a:endParaRPr lang="en-GB" sz="800" dirty="0" smtClean="0">
              <a:solidFill>
                <a:schemeClr val="bg1"/>
              </a:solidFill>
            </a:endParaRPr>
          </a:p>
          <a:p>
            <a:pPr marL="216000" algn="ctr">
              <a:tabLst>
                <a:tab pos="7177088" algn="l"/>
              </a:tabLst>
            </a:pPr>
            <a:endParaRPr lang="en-GB" dirty="0" smtClean="0">
              <a:solidFill>
                <a:schemeClr val="bg1"/>
              </a:solidFill>
            </a:endParaRPr>
          </a:p>
          <a:p>
            <a:pPr marL="216000" algn="ctr">
              <a:tabLst>
                <a:tab pos="7177088" algn="l"/>
              </a:tabLst>
            </a:pPr>
            <a:r>
              <a:rPr lang="en-GB" sz="3600" dirty="0" smtClean="0">
                <a:solidFill>
                  <a:schemeClr val="bg1"/>
                </a:solidFill>
              </a:rPr>
              <a:t>Even with a maximum</a:t>
            </a:r>
            <a:r>
              <a:rPr lang="en-GB" sz="3600" b="1" dirty="0" smtClean="0">
                <a:solidFill>
                  <a:srgbClr val="FFFF00"/>
                </a:solidFill>
              </a:rPr>
              <a:t> 4.79% </a:t>
            </a:r>
            <a:r>
              <a:rPr lang="en-GB" sz="3600" dirty="0" smtClean="0">
                <a:solidFill>
                  <a:schemeClr val="bg1"/>
                </a:solidFill>
              </a:rPr>
              <a:t>increase in Council Tax and the budget savings agreed last year, we will still need to make savings in 2019/20 of</a:t>
            </a:r>
          </a:p>
          <a:p>
            <a:pPr marL="216000" algn="ctr">
              <a:tabLst>
                <a:tab pos="7177088" algn="l"/>
              </a:tabLst>
            </a:pPr>
            <a:r>
              <a:rPr lang="en-GB" sz="8000" b="1" dirty="0" smtClean="0">
                <a:solidFill>
                  <a:srgbClr val="FFFF00"/>
                </a:solidFill>
              </a:rPr>
              <a:t>£7.718 million</a:t>
            </a: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19946"/>
              </p:ext>
            </p:extLst>
          </p:nvPr>
        </p:nvGraphicFramePr>
        <p:xfrm>
          <a:off x="3924890" y="935058"/>
          <a:ext cx="1679848" cy="10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£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3906534" y="1656175"/>
            <a:ext cx="407876" cy="4128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32766" y="1562183"/>
            <a:ext cx="401833" cy="939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64814" y="1378346"/>
            <a:ext cx="372126" cy="171391"/>
          </a:xfrm>
          <a:prstGeom prst="line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P90034196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188548" y="637598"/>
            <a:ext cx="2678496" cy="1757484"/>
          </a:xfrm>
          <a:prstGeom prst="rect">
            <a:avLst/>
          </a:prstGeom>
        </p:spPr>
      </p:pic>
      <p:pic>
        <p:nvPicPr>
          <p:cNvPr id="8" name="Picture 7" descr="MP90034196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25391" y="637598"/>
            <a:ext cx="2774474" cy="1806025"/>
          </a:xfrm>
          <a:prstGeom prst="rect">
            <a:avLst/>
          </a:prstGeom>
        </p:spPr>
      </p:pic>
      <p:pic>
        <p:nvPicPr>
          <p:cNvPr id="10" name="Picture 9" descr="MP900341963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867044" y="606128"/>
            <a:ext cx="2787898" cy="1794361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25392" y="2414511"/>
            <a:ext cx="8124687" cy="31747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92075" algn="ctr">
              <a:tabLst>
                <a:tab pos="7177088" algn="l"/>
              </a:tabLst>
            </a:pPr>
            <a:r>
              <a:rPr lang="en-GB" sz="4800" b="1" dirty="0" smtClean="0">
                <a:solidFill>
                  <a:schemeClr val="bg1"/>
                </a:solidFill>
              </a:rPr>
              <a:t>What </a:t>
            </a:r>
            <a:r>
              <a:rPr lang="en-GB" sz="4800" b="1" dirty="0" smtClean="0">
                <a:solidFill>
                  <a:srgbClr val="FFFF00"/>
                </a:solidFill>
              </a:rPr>
              <a:t>£7.718 </a:t>
            </a:r>
            <a:r>
              <a:rPr lang="en-GB" sz="4800" b="1" dirty="0" smtClean="0">
                <a:solidFill>
                  <a:srgbClr val="FFFF00"/>
                </a:solidFill>
              </a:rPr>
              <a:t>million </a:t>
            </a:r>
            <a:r>
              <a:rPr lang="en-GB" sz="4800" b="1" dirty="0" smtClean="0">
                <a:solidFill>
                  <a:schemeClr val="bg1"/>
                </a:solidFill>
              </a:rPr>
              <a:t>in   savings means</a:t>
            </a:r>
          </a:p>
          <a:p>
            <a:pPr marL="92075" algn="ctr">
              <a:tabLst>
                <a:tab pos="7177088" algn="l"/>
              </a:tabLst>
            </a:pPr>
            <a:endParaRPr lang="en-GB" sz="900" b="1" dirty="0">
              <a:solidFill>
                <a:schemeClr val="bg1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2800" b="1" dirty="0" smtClean="0">
                <a:solidFill>
                  <a:schemeClr val="bg1"/>
                </a:solidFill>
              </a:rPr>
              <a:t>See more on the savings measures being put before councillors along with other details of the Council’s budget meeting on Tuesday 12 February 2019                      </a:t>
            </a:r>
          </a:p>
          <a:p>
            <a:pPr marL="92075" algn="ctr">
              <a:tabLst>
                <a:tab pos="7177088" algn="l"/>
              </a:tabLst>
            </a:pPr>
            <a:endParaRPr lang="en-GB" sz="2800" b="1" dirty="0" smtClean="0">
              <a:solidFill>
                <a:schemeClr val="bg1"/>
              </a:solidFill>
              <a:hlinkClick r:id="rId5"/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2800" b="1" dirty="0" smtClean="0">
                <a:solidFill>
                  <a:srgbClr val="FFFF00"/>
                </a:solidFill>
                <a:hlinkClick r:id="rId5"/>
              </a:rPr>
              <a:t>Budget papers and savings measures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marL="92075" algn="ctr">
              <a:tabLst>
                <a:tab pos="7177088" algn="l"/>
              </a:tabLst>
            </a:pPr>
            <a:r>
              <a:rPr lang="en-GB" sz="2800" b="1" dirty="0" smtClean="0">
                <a:solidFill>
                  <a:schemeClr val="accent1"/>
                </a:solidFill>
              </a:rPr>
              <a:t>Or visit www.midlothian.gov.uk/spendingchoices</a:t>
            </a:r>
            <a:endParaRPr lang="en-GB" sz="2800" b="1" dirty="0" smtClean="0">
              <a:solidFill>
                <a:schemeClr val="accent1"/>
              </a:solidFill>
            </a:endParaRPr>
          </a:p>
          <a:p>
            <a:pPr marL="92075" algn="ctr">
              <a:tabLst>
                <a:tab pos="7177088" algn="l"/>
              </a:tabLst>
            </a:pPr>
            <a:endParaRPr lang="en-GB" sz="4000" b="1" dirty="0" smtClean="0">
              <a:solidFill>
                <a:schemeClr val="bg1"/>
              </a:solidFill>
            </a:endParaRPr>
          </a:p>
          <a:p>
            <a:pPr marL="92075">
              <a:tabLst>
                <a:tab pos="7177088" algn="l"/>
              </a:tabLst>
            </a:pPr>
            <a:r>
              <a:rPr lang="en-GB" sz="9600" b="1" dirty="0" smtClean="0">
                <a:solidFill>
                  <a:srgbClr val="FFFF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3314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190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russeld2</dc:creator>
  <cp:lastModifiedBy>russeld2</cp:lastModifiedBy>
  <cp:revision>380</cp:revision>
  <cp:lastPrinted>2019-01-30T09:35:43Z</cp:lastPrinted>
  <dcterms:created xsi:type="dcterms:W3CDTF">2017-06-28T13:21:23Z</dcterms:created>
  <dcterms:modified xsi:type="dcterms:W3CDTF">2019-02-01T14:46:41Z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